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61" r:id="rId6"/>
    <p:sldId id="259" r:id="rId7"/>
  </p:sldIdLst>
  <p:sldSz cx="12192000" cy="6858000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84" y="-6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BD45-24A3-495D-B1A6-DC802C27EE87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56931-522F-4237-8277-7886A23D01D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1A395-1D1A-440D-879C-0C6888840837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37015-4FDA-4A28-95F0-FE16F3B2AF7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C7B4D-C6AC-40E9-9F24-B4300BC48A8F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C011-0CE9-4710-8425-236CAD6E7E7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0CE57-8890-4D26-98CD-FB240A203489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A904B-36FB-460A-A1C1-A656D91B110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6955F-3C29-4F32-9CCB-2E443B8599A6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008C6-7932-4323-AB59-54D9925D613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3971B-0810-46BA-8345-6C62CBEA7099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6BA9E-4EA1-4C35-BF3B-A8F46E6A399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0018E-9CCB-4DD0-980C-596D1D2CE348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B063E-653A-4AF7-9610-DCE23170C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38854-F14C-4530-9AFB-084A7D4FBB07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9D1A-9694-43FF-B719-F980B1FF839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F37D4-A5D9-4154-B865-A189C682CA37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50D93-75FE-4CD8-8294-809ABF49430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1F30F-B035-46EF-880B-CB9D38160F10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FC871-FBAE-4293-8F6A-A97B42667A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67BE-12B5-4B4A-97CA-5BECCD7E91B7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717AB-4424-468A-B1BE-A28234E2453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043701-4C69-4296-A84A-5A273C527485}" type="datetimeFigureOut">
              <a:rPr lang="it-IT"/>
              <a:pPr>
                <a:defRPr/>
              </a:pPr>
              <a:t>18/12/2017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735C4A-67D8-4421-8D77-A1CD2027152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4"/>
          <p:cNvSpPr txBox="1">
            <a:spLocks noChangeArrowheads="1"/>
          </p:cNvSpPr>
          <p:nvPr/>
        </p:nvSpPr>
        <p:spPr bwMode="auto">
          <a:xfrm>
            <a:off x="5065713" y="6188075"/>
            <a:ext cx="6858000" cy="336550"/>
          </a:xfrm>
          <a:prstGeom prst="rect">
            <a:avLst/>
          </a:prstGeom>
          <a:solidFill>
            <a:srgbClr val="E95E2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altLang="it-IT" sz="1600" b="1">
                <a:solidFill>
                  <a:schemeClr val="bg1"/>
                </a:solidFill>
                <a:latin typeface="HelveticaNeueLT Std Lt" pitchFamily="34" charset="0"/>
              </a:rPr>
              <a:t>Simonetta Lingua – Vincenzo Rubino – 13 Dicembre 2017</a:t>
            </a:r>
          </a:p>
        </p:txBody>
      </p:sp>
      <p:pic>
        <p:nvPicPr>
          <p:cNvPr id="13314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752600" y="1066800"/>
            <a:ext cx="8680450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000" b="1" dirty="0">
                <a:solidFill>
                  <a:srgbClr val="E95E27"/>
                </a:solidFill>
                <a:latin typeface="HelveticaNeueLT Std" pitchFamily="34" charset="0"/>
              </a:rPr>
              <a:t>LA SALUTE IN </a:t>
            </a:r>
            <a:r>
              <a:rPr lang="it-IT" altLang="it-IT" sz="4000" b="1" dirty="0" smtClean="0">
                <a:solidFill>
                  <a:srgbClr val="E95E27"/>
                </a:solidFill>
                <a:latin typeface="HelveticaNeueLT Std" pitchFamily="34" charset="0"/>
              </a:rPr>
              <a:t>GIOCO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000" b="1" dirty="0" smtClean="0">
                <a:solidFill>
                  <a:schemeClr val="bg2">
                    <a:lumMod val="75000"/>
                  </a:schemeClr>
                </a:solidFill>
                <a:latin typeface="HelveticaNeueLT Std" pitchFamily="34" charset="0"/>
              </a:rPr>
              <a:t>Workshop 1° Giornata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4000" b="1" dirty="0">
              <a:solidFill>
                <a:schemeClr val="bg2">
                  <a:lumMod val="75000"/>
                </a:schemeClr>
              </a:solidFill>
              <a:latin typeface="HelveticaNeueLT Std" pitchFamily="34" charset="0"/>
            </a:endParaRPr>
          </a:p>
        </p:txBody>
      </p:sp>
      <p:pic>
        <p:nvPicPr>
          <p:cNvPr id="13316" name="Immagin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5075" y="228600"/>
            <a:ext cx="24733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Immagin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76200"/>
            <a:ext cx="88106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32688" y="228600"/>
            <a:ext cx="1382712" cy="54927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3319" name="Picture 14" descr="imag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52400"/>
            <a:ext cx="1785938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Immagine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22625" y="3783013"/>
            <a:ext cx="5519738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6050" y="241300"/>
            <a:ext cx="11923713" cy="6551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it-IT" sz="3600" b="1">
                <a:solidFill>
                  <a:srgbClr val="AFABAB"/>
                </a:solidFill>
                <a:latin typeface="Calibri" pitchFamily="34" charset="0"/>
              </a:rPr>
              <a:t>La PROPOSTA FORMATIVA</a:t>
            </a:r>
          </a:p>
          <a:p>
            <a:pPr algn="just"/>
            <a:endParaRPr lang="it-IT" sz="3200" b="1">
              <a:solidFill>
                <a:schemeClr val="accent2"/>
              </a:solidFill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RITMI E OBIETTIVI: </a:t>
            </a:r>
            <a:r>
              <a:rPr lang="it-IT" sz="3200" b="1">
                <a:latin typeface="Calibri" pitchFamily="34" charset="0"/>
              </a:rPr>
              <a:t>tempi flessibili e obiettivi prefissati</a:t>
            </a: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QUESTIONARIO «BISVALIDO»: </a:t>
            </a:r>
            <a:r>
              <a:rPr lang="it-IT" sz="3200" b="1">
                <a:latin typeface="Calibri" pitchFamily="34" charset="0"/>
              </a:rPr>
              <a:t>diario di bordo e strumento di autovalutazione e feedback</a:t>
            </a: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LIVELLI FORMATIVI DIFFERENTI: </a:t>
            </a:r>
            <a:r>
              <a:rPr lang="it-IT" sz="3200" b="1">
                <a:latin typeface="Calibri" pitchFamily="34" charset="0"/>
              </a:rPr>
              <a:t>riflessione individuale,  esperienza co-costruita (in piccolo gruppo), rielaborazione concertata dei significati (in grande gruppo)</a:t>
            </a: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ANALISI DEL METALIVELLO: </a:t>
            </a:r>
            <a:r>
              <a:rPr lang="it-IT" sz="3200" b="1">
                <a:latin typeface="Calibri" pitchFamily="34" charset="0"/>
              </a:rPr>
              <a:t>osservatori del team working </a:t>
            </a: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RESTITUZIONE, CONDIVISIONE </a:t>
            </a:r>
            <a:r>
              <a:rPr lang="it-IT" sz="3200" b="1">
                <a:latin typeface="Calibri" pitchFamily="34" charset="0"/>
              </a:rPr>
              <a:t>e</a:t>
            </a: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 ASSIMILAZIONE </a:t>
            </a:r>
            <a:r>
              <a:rPr lang="it-IT" sz="3200" b="1">
                <a:latin typeface="Calibri" pitchFamily="34" charset="0"/>
              </a:rPr>
              <a:t>in plenaria</a:t>
            </a:r>
          </a:p>
          <a:p>
            <a:pPr algn="just">
              <a:buFont typeface="Arial" charset="0"/>
              <a:buChar char="•"/>
            </a:pP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FEEDBACK e RECIPROCITA’: </a:t>
            </a:r>
            <a:r>
              <a:rPr lang="it-IT" sz="3200" b="1">
                <a:latin typeface="Calibri" pitchFamily="34" charset="0"/>
              </a:rPr>
              <a:t>riscontri</a:t>
            </a:r>
            <a:r>
              <a:rPr lang="it-IT" sz="3200" b="1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it-IT" sz="3200" b="1">
                <a:latin typeface="Calibri" pitchFamily="34" charset="0"/>
              </a:rPr>
              <a:t>positivi e negativi, volti a influenzare il «sistema formativo» in maniera costruttiva</a:t>
            </a:r>
          </a:p>
          <a:p>
            <a:pPr algn="ctr">
              <a:buFont typeface="Arial" charset="0"/>
              <a:buChar char="•"/>
            </a:pPr>
            <a:endParaRPr lang="it-IT" sz="3600" b="1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14338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28388" y="6294438"/>
            <a:ext cx="7715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28388" y="6294438"/>
            <a:ext cx="7715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146050" y="241300"/>
            <a:ext cx="11923713" cy="6186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chemeClr val="bg2">
                    <a:lumMod val="75000"/>
                  </a:schemeClr>
                </a:solidFill>
                <a:latin typeface="+mn-lt"/>
                <a:cs typeface="+mn-cs"/>
              </a:rPr>
              <a:t>La RICHIESTA FORMATIVA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36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latin typeface="+mn-lt"/>
                <a:cs typeface="+mn-cs"/>
              </a:rPr>
              <a:t>COINVOLGIMENTO PIENO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36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chemeClr val="bg2">
                    <a:lumMod val="75000"/>
                  </a:schemeClr>
                </a:solidFill>
                <a:latin typeface="+mn-lt"/>
                <a:cs typeface="+mn-cs"/>
              </a:rPr>
              <a:t>		</a:t>
            </a:r>
            <a:r>
              <a:rPr lang="it-IT" sz="3600" b="1" dirty="0">
                <a:solidFill>
                  <a:schemeClr val="accent2"/>
                </a:solidFill>
                <a:latin typeface="+mn-lt"/>
                <a:cs typeface="+mn-cs"/>
              </a:rPr>
              <a:t>PERMETTERSI LA NOVITA’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36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chemeClr val="bg2">
                    <a:lumMod val="75000"/>
                  </a:schemeClr>
                </a:solidFill>
                <a:latin typeface="+mn-lt"/>
                <a:cs typeface="+mn-cs"/>
              </a:rPr>
              <a:t>				</a:t>
            </a:r>
            <a:r>
              <a:rPr lang="it-IT" sz="36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SOSPENDERE IL GIUDIZIO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36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chemeClr val="bg2">
                    <a:lumMod val="75000"/>
                  </a:schemeClr>
                </a:solidFill>
                <a:latin typeface="+mn-lt"/>
                <a:cs typeface="+mn-cs"/>
              </a:rPr>
              <a:t>		</a:t>
            </a:r>
            <a:r>
              <a:rPr lang="it-IT" sz="3600" b="1" dirty="0">
                <a:solidFill>
                  <a:srgbClr val="FF0000"/>
                </a:solidFill>
                <a:latin typeface="+mn-lt"/>
                <a:cs typeface="+mn-cs"/>
              </a:rPr>
              <a:t>ACCOGLIERE LE INTUIZIONI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36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chemeClr val="accent6"/>
                </a:solidFill>
                <a:latin typeface="+mn-lt"/>
                <a:cs typeface="+mn-cs"/>
              </a:rPr>
              <a:t>INCURIOSIRSI E DIVERTIRSI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25138" y="5840413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CasellaDiTesto 2"/>
          <p:cNvSpPr txBox="1">
            <a:spLocks noChangeArrowheads="1"/>
          </p:cNvSpPr>
          <p:nvPr/>
        </p:nvSpPr>
        <p:spPr bwMode="auto">
          <a:xfrm>
            <a:off x="365125" y="255588"/>
            <a:ext cx="11577638" cy="64643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latin typeface="Calibri" pitchFamily="34" charset="0"/>
              </a:rPr>
              <a:t>1° PARTE (45’ di tempo)</a:t>
            </a:r>
          </a:p>
          <a:p>
            <a:pPr algn="just"/>
            <a:r>
              <a:rPr lang="it-IT">
                <a:latin typeface="Calibri" pitchFamily="34" charset="0"/>
              </a:rPr>
              <a:t>H.10.30: 	- formazione dei piccoli gruppi e compilazione individuale della PRIMA PARTE del questionario;</a:t>
            </a:r>
          </a:p>
          <a:p>
            <a:pPr algn="just"/>
            <a:r>
              <a:rPr lang="it-IT">
                <a:latin typeface="Calibri" pitchFamily="34" charset="0"/>
              </a:rPr>
              <a:t>	- giro di presentazione e scelta dell’</a:t>
            </a:r>
            <a:r>
              <a:rPr lang="it-IT" b="1" i="1">
                <a:latin typeface="Calibri" pitchFamily="34" charset="0"/>
              </a:rPr>
              <a:t>osservatore</a:t>
            </a:r>
            <a:r>
              <a:rPr lang="it-IT">
                <a:latin typeface="Calibri" pitchFamily="34" charset="0"/>
              </a:rPr>
              <a:t> e consegna delle </a:t>
            </a:r>
            <a:r>
              <a:rPr lang="it-IT" b="1" i="1">
                <a:latin typeface="Calibri" pitchFamily="34" charset="0"/>
              </a:rPr>
              <a:t>griglie osservative </a:t>
            </a:r>
            <a:r>
              <a:rPr lang="it-IT">
                <a:latin typeface="Calibri" pitchFamily="34" charset="0"/>
              </a:rPr>
              <a:t>agli osservatori;</a:t>
            </a:r>
          </a:p>
          <a:p>
            <a:pPr algn="just"/>
            <a:r>
              <a:rPr lang="it-IT">
                <a:latin typeface="Calibri" pitchFamily="34" charset="0"/>
              </a:rPr>
              <a:t>	- il gruppo riporta su cartellone il modulo IL RUOLO e lavora con la nominal group come da memorandum;</a:t>
            </a:r>
          </a:p>
          <a:p>
            <a:pPr algn="just"/>
            <a:r>
              <a:rPr lang="it-IT">
                <a:latin typeface="Calibri" pitchFamily="34" charset="0"/>
              </a:rPr>
              <a:t>	</a:t>
            </a:r>
            <a:r>
              <a:rPr lang="it-IT" i="1">
                <a:latin typeface="Calibri" pitchFamily="34" charset="0"/>
              </a:rPr>
              <a:t>  nel frattempo gli osservatori compilano la griglia IL RUOLO</a:t>
            </a:r>
          </a:p>
          <a:p>
            <a:pPr algn="just"/>
            <a:endParaRPr lang="it-IT" i="1">
              <a:latin typeface="Calibri" pitchFamily="34" charset="0"/>
            </a:endParaRPr>
          </a:p>
          <a:p>
            <a:pPr algn="just"/>
            <a:r>
              <a:rPr lang="it-IT" b="1">
                <a:latin typeface="Calibri" pitchFamily="34" charset="0"/>
              </a:rPr>
              <a:t>2° PARTE (45’ di tempo)</a:t>
            </a:r>
          </a:p>
          <a:p>
            <a:pPr algn="just"/>
            <a:r>
              <a:rPr lang="it-IT">
                <a:latin typeface="Calibri" pitchFamily="34" charset="0"/>
              </a:rPr>
              <a:t>H.11.15:	- compilazione individuale della SECONDA PARTE del questionario;</a:t>
            </a:r>
          </a:p>
          <a:p>
            <a:pPr algn="just"/>
            <a:r>
              <a:rPr lang="it-IT">
                <a:latin typeface="Calibri" pitchFamily="34" charset="0"/>
              </a:rPr>
              <a:t>	- il gruppo riporta su cartellone il modulo LO STATUS e lavora come da memorandum;</a:t>
            </a:r>
          </a:p>
          <a:p>
            <a:pPr algn="just"/>
            <a:r>
              <a:rPr lang="it-IT">
                <a:latin typeface="Calibri" pitchFamily="34" charset="0"/>
              </a:rPr>
              <a:t>	   </a:t>
            </a:r>
            <a:r>
              <a:rPr lang="it-IT" i="1">
                <a:latin typeface="Calibri" pitchFamily="34" charset="0"/>
              </a:rPr>
              <a:t>nel frattempo gli osservatori compilano la griglia LO STATUS</a:t>
            </a:r>
          </a:p>
          <a:p>
            <a:pPr algn="just"/>
            <a:endParaRPr lang="it-IT" i="1">
              <a:latin typeface="Calibri" pitchFamily="34" charset="0"/>
            </a:endParaRPr>
          </a:p>
          <a:p>
            <a:pPr algn="just"/>
            <a:r>
              <a:rPr lang="it-IT" b="1">
                <a:latin typeface="Calibri" pitchFamily="34" charset="0"/>
              </a:rPr>
              <a:t>3° PARTE (30’ di tempo)</a:t>
            </a:r>
          </a:p>
          <a:p>
            <a:pPr algn="just"/>
            <a:r>
              <a:rPr lang="it-IT">
                <a:latin typeface="Calibri" pitchFamily="34" charset="0"/>
              </a:rPr>
              <a:t>H.12.00: 	- i gruppi si riuniscono per lettere/funzioni (tutte le A, tutte le B, tutte le C) e formano 3 macro-gruppi</a:t>
            </a:r>
          </a:p>
          <a:p>
            <a:pPr algn="just"/>
            <a:r>
              <a:rPr lang="it-IT">
                <a:latin typeface="Calibri" pitchFamily="34" charset="0"/>
              </a:rPr>
              <a:t>	</a:t>
            </a:r>
            <a:r>
              <a:rPr lang="it-IT" i="1">
                <a:latin typeface="Calibri" pitchFamily="34" charset="0"/>
              </a:rPr>
              <a:t>- gli osservatori si riuniscono in un unico gruppo con il Dott. Rubino;</a:t>
            </a:r>
          </a:p>
          <a:p>
            <a:pPr algn="just"/>
            <a:r>
              <a:rPr lang="it-IT">
                <a:latin typeface="Calibri" pitchFamily="34" charset="0"/>
              </a:rPr>
              <a:t>	- ogni macro-gruppo compilerà un unico documento di CORE IDENTITY che presenterà in plenaria come prodotto 	del lavoro sul RUOLO e lo STATUS DELLA Funzione strumentale su cui ha lavorato;</a:t>
            </a:r>
          </a:p>
          <a:p>
            <a:pPr algn="just"/>
            <a:r>
              <a:rPr lang="it-IT">
                <a:latin typeface="Calibri" pitchFamily="34" charset="0"/>
              </a:rPr>
              <a:t>	- </a:t>
            </a:r>
            <a:r>
              <a:rPr lang="it-IT" i="1">
                <a:latin typeface="Calibri" pitchFamily="34" charset="0"/>
              </a:rPr>
              <a:t>anche gli osservatori, coordinati dal formatore, redigeranno un documento riassuntivo dei fattori osservati</a:t>
            </a:r>
          </a:p>
          <a:p>
            <a:pPr algn="just"/>
            <a:endParaRPr lang="it-IT">
              <a:latin typeface="Calibri" pitchFamily="34" charset="0"/>
            </a:endParaRPr>
          </a:p>
          <a:p>
            <a:pPr algn="just"/>
            <a:r>
              <a:rPr lang="it-IT" b="1">
                <a:latin typeface="Calibri" pitchFamily="34" charset="0"/>
              </a:rPr>
              <a:t>PLEANRIA</a:t>
            </a:r>
            <a:r>
              <a:rPr lang="it-IT">
                <a:latin typeface="Calibri" pitchFamily="34" charset="0"/>
              </a:rPr>
              <a:t>: alle H.13.00 circa tutti tornano in plenaria per condividere il lavoro svolto e per compilare il questionario finale </a:t>
            </a:r>
          </a:p>
          <a:p>
            <a:pPr algn="just"/>
            <a:r>
              <a:rPr lang="it-IT">
                <a:latin typeface="Calibri" pitchFamily="34" charset="0"/>
              </a:rPr>
              <a:t>	  che sarà consegnato dai formatori.</a:t>
            </a:r>
          </a:p>
          <a:p>
            <a:pPr algn="just"/>
            <a:endParaRPr lang="it-IT">
              <a:latin typeface="Calibri" pitchFamily="34" charset="0"/>
            </a:endParaRPr>
          </a:p>
          <a:p>
            <a:pPr algn="ctr"/>
            <a:r>
              <a:rPr lang="it-IT" b="1">
                <a:latin typeface="Calibri" pitchFamily="34" charset="0"/>
              </a:rPr>
              <a:t>OGNI GRUPPO SI AUTOGESTISCE LE PAUSE!</a:t>
            </a:r>
            <a:r>
              <a:rPr lang="it-IT">
                <a:latin typeface="Calibri" pitchFamily="34" charset="0"/>
              </a:rPr>
              <a:t>	</a:t>
            </a:r>
          </a:p>
          <a:p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5065713" y="6188075"/>
            <a:ext cx="6858000" cy="336550"/>
          </a:xfrm>
          <a:prstGeom prst="rect">
            <a:avLst/>
          </a:prstGeom>
          <a:solidFill>
            <a:srgbClr val="E95E2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altLang="it-IT" sz="1600" b="1">
                <a:solidFill>
                  <a:schemeClr val="bg1"/>
                </a:solidFill>
                <a:latin typeface="HelveticaNeueLT Std Lt" pitchFamily="34" charset="0"/>
              </a:rPr>
              <a:t>Simonetta Lingua – Vincenzo Rubino – 14 Dicembre 2017</a:t>
            </a:r>
          </a:p>
        </p:txBody>
      </p:sp>
      <p:pic>
        <p:nvPicPr>
          <p:cNvPr id="17410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4787900" y="1692275"/>
            <a:ext cx="7404100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000" b="1" dirty="0">
                <a:solidFill>
                  <a:srgbClr val="E95E27"/>
                </a:solidFill>
                <a:latin typeface="HelveticaNeueLT Std" pitchFamily="34" charset="0"/>
              </a:rPr>
              <a:t>LA SALUTE IN </a:t>
            </a:r>
            <a:r>
              <a:rPr lang="it-IT" altLang="it-IT" sz="4000" b="1" dirty="0" smtClean="0">
                <a:solidFill>
                  <a:srgbClr val="E95E27"/>
                </a:solidFill>
                <a:latin typeface="HelveticaNeueLT Std" pitchFamily="34" charset="0"/>
              </a:rPr>
              <a:t>GIOCO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4000" b="1" dirty="0" smtClean="0">
                <a:solidFill>
                  <a:schemeClr val="bg2">
                    <a:lumMod val="75000"/>
                  </a:schemeClr>
                </a:solidFill>
                <a:latin typeface="HelveticaNeueLT Std" pitchFamily="34" charset="0"/>
              </a:rPr>
              <a:t>Workshop 2° Giornata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4000" b="1" dirty="0">
              <a:solidFill>
                <a:schemeClr val="bg2">
                  <a:lumMod val="75000"/>
                </a:schemeClr>
              </a:solidFill>
              <a:latin typeface="HelveticaNeueLT Std" pitchFamily="34" charset="0"/>
            </a:endParaRPr>
          </a:p>
        </p:txBody>
      </p:sp>
      <p:pic>
        <p:nvPicPr>
          <p:cNvPr id="17412" name="Immagin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5075" y="228600"/>
            <a:ext cx="24733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Immagin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76200"/>
            <a:ext cx="881063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32688" y="228600"/>
            <a:ext cx="1382712" cy="54927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7415" name="Picture 14" descr="image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52400"/>
            <a:ext cx="1785938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Immagin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588" y="1987550"/>
            <a:ext cx="5114925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sellaDiTesto 1"/>
          <p:cNvSpPr txBox="1">
            <a:spLocks noChangeArrowheads="1"/>
          </p:cNvSpPr>
          <p:nvPr/>
        </p:nvSpPr>
        <p:spPr bwMode="auto">
          <a:xfrm>
            <a:off x="365125" y="493713"/>
            <a:ext cx="11577638" cy="39703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>
                <a:latin typeface="Calibri" pitchFamily="34" charset="0"/>
              </a:rPr>
              <a:t>1° PARTE (60’ di tempo)</a:t>
            </a:r>
          </a:p>
          <a:p>
            <a:pPr algn="just"/>
            <a:r>
              <a:rPr lang="it-IT">
                <a:latin typeface="Calibri" pitchFamily="34" charset="0"/>
              </a:rPr>
              <a:t>H.10.00: 	- formazione dei piccoli gruppi e compilazione individuale della PRIMA PARTE del questionario;</a:t>
            </a:r>
          </a:p>
          <a:p>
            <a:pPr algn="just"/>
            <a:r>
              <a:rPr lang="it-IT">
                <a:latin typeface="Calibri" pitchFamily="34" charset="0"/>
              </a:rPr>
              <a:t>	- giro di presentazione e conoscenza;</a:t>
            </a:r>
          </a:p>
          <a:p>
            <a:pPr algn="just"/>
            <a:r>
              <a:rPr lang="it-IT">
                <a:latin typeface="Calibri" pitchFamily="34" charset="0"/>
              </a:rPr>
              <a:t>	- il gruppo riporta su cartellone il modulo ASSESSMENT DEI BISOGNI e lavora come da memorandum;</a:t>
            </a:r>
          </a:p>
          <a:p>
            <a:pPr algn="just"/>
            <a:r>
              <a:rPr lang="it-IT">
                <a:latin typeface="Calibri" pitchFamily="34" charset="0"/>
              </a:rPr>
              <a:t>	</a:t>
            </a:r>
            <a:endParaRPr lang="it-IT" i="1">
              <a:latin typeface="Calibri" pitchFamily="34" charset="0"/>
            </a:endParaRPr>
          </a:p>
          <a:p>
            <a:pPr algn="just"/>
            <a:r>
              <a:rPr lang="it-IT" b="1">
                <a:latin typeface="Calibri" pitchFamily="34" charset="0"/>
              </a:rPr>
              <a:t>2° PARTE (60’ di tempo)</a:t>
            </a:r>
          </a:p>
          <a:p>
            <a:pPr algn="just"/>
            <a:r>
              <a:rPr lang="it-IT">
                <a:latin typeface="Calibri" pitchFamily="34" charset="0"/>
              </a:rPr>
              <a:t>H.11.00:	- il gruppo riporta su cartellone il modulo INTERSETTORIALITA’, MULTIFATTORIALITA’, INTERDISCIPLINARIETA’ e </a:t>
            </a:r>
          </a:p>
          <a:p>
            <a:pPr algn="just"/>
            <a:r>
              <a:rPr lang="it-IT">
                <a:latin typeface="Calibri" pitchFamily="34" charset="0"/>
              </a:rPr>
              <a:t>	  lavora come da memorandum;</a:t>
            </a:r>
          </a:p>
          <a:p>
            <a:pPr algn="just"/>
            <a:r>
              <a:rPr lang="it-IT">
                <a:latin typeface="Calibri" pitchFamily="34" charset="0"/>
              </a:rPr>
              <a:t>	</a:t>
            </a:r>
            <a:endParaRPr lang="it-IT" i="1">
              <a:latin typeface="Calibri" pitchFamily="34" charset="0"/>
            </a:endParaRPr>
          </a:p>
          <a:p>
            <a:pPr algn="just"/>
            <a:r>
              <a:rPr lang="it-IT" b="1">
                <a:latin typeface="Calibri" pitchFamily="34" charset="0"/>
              </a:rPr>
              <a:t>PLEANRIA</a:t>
            </a:r>
            <a:r>
              <a:rPr lang="it-IT">
                <a:latin typeface="Calibri" pitchFamily="34" charset="0"/>
              </a:rPr>
              <a:t>: alle H.12.00 circa tutti tornano in plenaria per le conclusioni e la compilazione della SECONDA PARTE del </a:t>
            </a:r>
          </a:p>
          <a:p>
            <a:pPr algn="just"/>
            <a:r>
              <a:rPr lang="it-IT">
                <a:latin typeface="Calibri" pitchFamily="34" charset="0"/>
              </a:rPr>
              <a:t>	  questionario, che sarà consegnato dai formatori.</a:t>
            </a:r>
          </a:p>
          <a:p>
            <a:pPr algn="just"/>
            <a:endParaRPr lang="it-IT">
              <a:latin typeface="Calibri" pitchFamily="34" charset="0"/>
            </a:endParaRPr>
          </a:p>
          <a:p>
            <a:pPr algn="ctr"/>
            <a:r>
              <a:rPr lang="it-IT" b="1">
                <a:latin typeface="Calibri" pitchFamily="34" charset="0"/>
              </a:rPr>
              <a:t>OGNI GRUPPO SI AUTOGESTISCE LE PAUSE!</a:t>
            </a:r>
            <a:r>
              <a:rPr lang="it-IT">
                <a:latin typeface="Calibri" pitchFamily="34" charset="0"/>
              </a:rPr>
              <a:t>	</a:t>
            </a:r>
          </a:p>
          <a:p>
            <a:endParaRPr lang="it-IT">
              <a:latin typeface="Calibri" pitchFamily="34" charset="0"/>
            </a:endParaRPr>
          </a:p>
        </p:txBody>
      </p:sp>
      <p:pic>
        <p:nvPicPr>
          <p:cNvPr id="18434" name="Picture 5" descr="dorsregioneas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28388" y="6294438"/>
            <a:ext cx="7715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405</Words>
  <Application>Microsoft Office PowerPoint</Application>
  <PresentationFormat>Personalizzato</PresentationFormat>
  <Paragraphs>59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2" baseType="lpstr">
      <vt:lpstr>Calibri</vt:lpstr>
      <vt:lpstr>Arial</vt:lpstr>
      <vt:lpstr>Calibri Light</vt:lpstr>
      <vt:lpstr>HelveticaNeueLT Std Lt</vt:lpstr>
      <vt:lpstr>HelveticaNeueLT Std</vt:lpstr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Ilija D'Imprima</dc:creator>
  <cp:lastModifiedBy>vincenzorubino</cp:lastModifiedBy>
  <cp:revision>21</cp:revision>
  <dcterms:created xsi:type="dcterms:W3CDTF">2017-12-12T15:35:09Z</dcterms:created>
  <dcterms:modified xsi:type="dcterms:W3CDTF">2017-12-18T13:23:40Z</dcterms:modified>
</cp:coreProperties>
</file>