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58" r:id="rId4"/>
    <p:sldId id="278" r:id="rId5"/>
    <p:sldId id="273" r:id="rId6"/>
    <p:sldId id="274" r:id="rId7"/>
    <p:sldId id="275" r:id="rId8"/>
    <p:sldId id="277" r:id="rId9"/>
    <p:sldId id="282" r:id="rId10"/>
    <p:sldId id="284" r:id="rId11"/>
    <p:sldId id="276" r:id="rId12"/>
    <p:sldId id="264" r:id="rId13"/>
    <p:sldId id="281" r:id="rId14"/>
    <p:sldId id="262" r:id="rId15"/>
    <p:sldId id="259" r:id="rId16"/>
    <p:sldId id="260" r:id="rId17"/>
    <p:sldId id="270" r:id="rId18"/>
    <p:sldId id="261" r:id="rId19"/>
    <p:sldId id="265" r:id="rId20"/>
    <p:sldId id="266" r:id="rId21"/>
    <p:sldId id="268" r:id="rId22"/>
    <p:sldId id="269" r:id="rId23"/>
    <p:sldId id="272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E62F9-54F3-4303-BE89-24D33827B7E3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A5D8F-45CA-4F4A-ACBB-23C0F2948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5D8F-45CA-4F4A-ACBB-23C0F294849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19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A5D8F-45CA-4F4A-ACBB-23C0F294849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3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13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21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8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2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35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6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46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8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44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0362-607D-40A0-ABED-220410C677FB}" type="datetimeFigureOut">
              <a:rPr lang="it-IT" smtClean="0"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7C07-F4CD-4D7F-A9C7-FE413427B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3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54.jpeg" Type="http://schemas.openxmlformats.org/officeDocument/2006/relationships/image"/><Relationship Id="rId3" Target="../media/image1.jpeg" Type="http://schemas.openxmlformats.org/officeDocument/2006/relationships/image"/><Relationship Id="rId7" Target="../media/image53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2.jpeg" Type="http://schemas.openxmlformats.org/officeDocument/2006/relationships/image"/><Relationship Id="rId5" Target="../media/image51.jpg" Type="http://schemas.openxmlformats.org/officeDocument/2006/relationships/image"/><Relationship Id="rId4" Target="../media/image5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9.jpeg" Type="http://schemas.openxmlformats.org/officeDocument/2006/relationships/image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8" Target="https://www.google.it/url?sa=i&amp;rct=j&amp;q=&amp;esrc=s&amp;source=images&amp;cd=&amp;cad=rja&amp;uact=8&amp;ved=0CAcQjRxqFQoTCMei2Ovzr8gCFcFcGgodKw8K_w&amp;url=https://it.wikipedia.org/wiki/Bandiera_d'Italia&amp;psig=AFQjCNE5xefoWO20PVKF17t4lnLCpt0rUg&amp;ust=1444291657376664" TargetMode="External" Type="http://schemas.openxmlformats.org/officeDocument/2006/relationships/hyperlink"/><Relationship Id="rId3" Target="../media/image7.png" Type="http://schemas.openxmlformats.org/officeDocument/2006/relationships/image"/><Relationship Id="rId7" Target="../media/image62.png" Type="http://schemas.openxmlformats.org/officeDocument/2006/relationships/image"/><Relationship Id="rId2" Target="http://www.google.it/url?sa=i&amp;rct=j&amp;q=&amp;esrc=s&amp;source=images&amp;cd=&amp;cad=rja&amp;uact=8&amp;ved=0CAcQjRxqFQoTCNLpp47gqsgCFYe0GgodbB4Ohg&amp;url=http://www.italomania.hu/index.php?lyt%3Dmenu%26op%3Dshow_menu_details%26menu_id%3D37%26menu_mappa_id%3D109&amp;psig=AFQjCNFMzzhiYwqu1xSKXilnP9Za3WEIxA&amp;ust=1444114559717406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6" Target="https://www.google.it/url?sa=i&amp;rct=j&amp;q=&amp;esrc=s&amp;source=images&amp;cd=&amp;cad=rja&amp;uact=8&amp;ved=0CAcQjRxqFQoTCIr4iMLzr8gCFcoKGgodTdoGFw&amp;url=https://it.wikipedia.org/wiki/Bandiera_della_Spagna&amp;psig=AFQjCNG2znC3GBD3F6N1GbIveCaxqNZ1QQ&amp;ust=1444291569410550" TargetMode="External" Type="http://schemas.openxmlformats.org/officeDocument/2006/relationships/hyperlink"/><Relationship Id="rId11" Target="../media/image3.jpeg" Type="http://schemas.openxmlformats.org/officeDocument/2006/relationships/image"/><Relationship Id="rId5" Target="../media/image61.png" Type="http://schemas.openxmlformats.org/officeDocument/2006/relationships/image"/><Relationship Id="rId10" Target="../media/image4.jpeg" Type="http://schemas.openxmlformats.org/officeDocument/2006/relationships/image"/><Relationship Id="rId4" Target="https://www.google.it/url?sa=i&amp;rct=j&amp;q=&amp;esrc=s&amp;source=images&amp;cd=&amp;cad=rja&amp;uact=8&amp;ved=0CAcQjRxqFQoTCJfizJfzr8gCFQoDGgod0jgPNw&amp;url=https://it.wikipedia.org/wiki/Bandiera_della_Lituania&amp;psig=AFQjCNESLo6B0uvH_LUM_npiVPc0inIAtw&amp;ust=1444291122391432" TargetMode="External" Type="http://schemas.openxmlformats.org/officeDocument/2006/relationships/hyperlink"/><Relationship Id="rId9" Target="../media/image63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65.jpg" Type="http://schemas.openxmlformats.org/officeDocument/2006/relationships/image"/><Relationship Id="rId7" Target="../media/image4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.jpeg" Type="http://schemas.openxmlformats.org/officeDocument/2006/relationships/image"/><Relationship Id="rId5" Target="../media/image67.jpeg" Type="http://schemas.openxmlformats.org/officeDocument/2006/relationships/image"/><Relationship Id="rId4" Target="../media/image6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73.jpg" Type="http://schemas.openxmlformats.org/officeDocument/2006/relationships/image"/><Relationship Id="rId3" Target="../media/image68.jpeg" Type="http://schemas.openxmlformats.org/officeDocument/2006/relationships/image"/><Relationship Id="rId7" Target="../media/image72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1.jpeg" Type="http://schemas.openxmlformats.org/officeDocument/2006/relationships/image"/><Relationship Id="rId5" Target="../media/image70.jpg" Type="http://schemas.openxmlformats.org/officeDocument/2006/relationships/image"/><Relationship Id="rId4" Target="../media/image69.jp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6.jpeg" Type="http://schemas.openxmlformats.org/officeDocument/2006/relationships/image"/><Relationship Id="rId5" Target="../media/image75.jpg" Type="http://schemas.openxmlformats.org/officeDocument/2006/relationships/image"/><Relationship Id="rId4" Target="../media/image74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g"/><Relationship Id="rId4" Type="http://schemas.openxmlformats.org/officeDocument/2006/relationships/image" Target="../media/image78.jpeg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jpeg"/><Relationship Id="rId4" Type="http://schemas.openxmlformats.org/officeDocument/2006/relationships/image" Target="../media/image89.jpg"/></Relationships>
</file>

<file path=ppt/slides/_rels/slide22.xml.rels><?xml version="1.0" encoding="UTF-8" standalone="yes" ?><Relationships xmlns="http://schemas.openxmlformats.org/package/2006/relationships"><Relationship Id="rId8" Target="../media/image99.jpeg" Type="http://schemas.openxmlformats.org/officeDocument/2006/relationships/image"/><Relationship Id="rId3" Target="../media/image95.jpeg" Type="http://schemas.openxmlformats.org/officeDocument/2006/relationships/image"/><Relationship Id="rId7" Target="../media/image98.jpeg" Type="http://schemas.openxmlformats.org/officeDocument/2006/relationships/image"/><Relationship Id="rId2" Target="../media/image9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7.jpeg" Type="http://schemas.openxmlformats.org/officeDocument/2006/relationships/image"/><Relationship Id="rId5" Target="https://www.google.it/url?sa=i&amp;rct=j&amp;q=&amp;esrc=s&amp;source=images&amp;cd=&amp;cad=rja&amp;uact=8&amp;ved=0ahUKEwj-n6D1zr3MAhVMuRQKHZc0BP4QjRwIBw&amp;url=https://martebenicult.wordpress.com/2015/08/19/fondazione-museo-pino-pascali-di-polignano-a-mare/&amp;psig=AFQjCNGeG3EZiBEXvAaSg2Bibw6vBzwtxQ&amp;ust=1462354887313871" TargetMode="External" Type="http://schemas.openxmlformats.org/officeDocument/2006/relationships/hyperlink"/><Relationship Id="rId4" Target="../media/image96.jp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1.jpeg"/><Relationship Id="rId7" Type="http://schemas.openxmlformats.org/officeDocument/2006/relationships/image" Target="../media/image104.jpe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hyperlink" Target="https://www.google.it/url?sa=i&amp;rct=j&amp;q=&amp;esrc=s&amp;source=images&amp;cd=&amp;cad=rja&amp;uact=8&amp;ved=0CAcQjRxqFQoTCPWj-KqBnMgCFUK_FAodaeYECg&amp;url=https://etinerando.wordpress.com/tag/bari/&amp;psig=AFQjCNHPuu9S3jNJdTKJQzmHW4_Q_FjrWg&amp;ust=1443607945310293" TargetMode="External"/></Relationships>
</file>

<file path=ppt/slides/_rels/slide2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0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0CAcQjRxqFQoTCMei2Ovzr8gCFcFcGgodKw8K_w&amp;url=https://it.wikipedia.org/wiki/Bandiera_d'Italia&amp;psig=AFQjCNE5xefoWO20PVKF17t4lnLCpt0rUg&amp;ust=1444291657376664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google.it/url?sa=i&amp;rct=j&amp;q=&amp;esrc=s&amp;source=images&amp;cd=&amp;cad=rja&amp;uact=8&amp;ved=0CAcQjRxqFQoTCNLpp47gqsgCFYe0GgodbB4Ohg&amp;url=http://www.italomania.hu/index.php?lyt%3Dmenu%26op%3Dshow_menu_details%26menu_id%3D37%26menu_mappa_id%3D109&amp;psig=AFQjCNFMzzhiYwqu1xSKXilnP9Za3WEIxA&amp;ust=14441145597174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CAcQjRxqFQoTCIr4iMLzr8gCFcoKGgodTdoGFw&amp;url=https://it.wikipedia.org/wiki/Bandiera_della_Spagna&amp;psig=AFQjCNG2znC3GBD3F6N1GbIveCaxqNZ1QQ&amp;ust=144429156941055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google.it/url?sa=i&amp;rct=j&amp;q=&amp;esrc=s&amp;source=images&amp;cd=&amp;cad=rja&amp;uact=8&amp;ved=0CAcQjRxqFQoTCJfizJfzr8gCFQoDGgod0jgPNw&amp;url=https://it.wikipedia.org/wiki/Bandiera_della_Lituania&amp;psig=AFQjCNESLo6B0uvH_LUM_npiVPc0inIAtw&amp;ust=1444291122391432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4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Relationship Id="rId9" Target="../media/image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13" Target="../media/image29.jpeg" Type="http://schemas.openxmlformats.org/officeDocument/2006/relationships/image"/><Relationship Id="rId3" Target="../media/image19.png" Type="http://schemas.openxmlformats.org/officeDocument/2006/relationships/image"/><Relationship Id="rId7" Target="../media/image23.jpeg" Type="http://schemas.openxmlformats.org/officeDocument/2006/relationships/image"/><Relationship Id="rId12" Target="../media/image28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2.jpeg" Type="http://schemas.openxmlformats.org/officeDocument/2006/relationships/image"/><Relationship Id="rId11" Target="../media/image27.jpeg" Type="http://schemas.openxmlformats.org/officeDocument/2006/relationships/image"/><Relationship Id="rId5" Target="../media/image21.jpeg" Type="http://schemas.openxmlformats.org/officeDocument/2006/relationships/image"/><Relationship Id="rId10" Target="../media/image26.png" Type="http://schemas.openxmlformats.org/officeDocument/2006/relationships/image"/><Relationship Id="rId4" Target="../media/image20.jpeg" Type="http://schemas.openxmlformats.org/officeDocument/2006/relationships/image"/><Relationship Id="rId9" Target="../media/image25.jpeg" Type="http://schemas.openxmlformats.org/officeDocument/2006/relationships/image"/><Relationship Id="rId14" Target="../media/image3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.jpeg" Type="http://schemas.openxmlformats.org/officeDocument/2006/relationships/image"/><Relationship Id="rId4" Target="../media/image33.jp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7" Target="../media/image4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.jpeg" Type="http://schemas.openxmlformats.org/officeDocument/2006/relationships/image"/><Relationship Id="rId5" Target="../media/image41.jpg" Type="http://schemas.openxmlformats.org/officeDocument/2006/relationships/image"/><Relationship Id="rId4" Target="../media/image40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5957"/>
          </a:xfrm>
        </p:spPr>
        <p:txBody>
          <a:bodyPr>
            <a:noAutofit/>
          </a:bodyPr>
          <a:lstStyle/>
          <a:p>
            <a:pPr algn="ctr"/>
            <a:r>
              <a:rPr lang="it-IT" sz="6600" dirty="0">
                <a:solidFill>
                  <a:srgbClr val="00B0F0"/>
                </a:solidFill>
                <a:latin typeface="Bodoni MT Black" panose="02070A03080606020203" pitchFamily="18" charset="0"/>
              </a:rPr>
              <a:t>ERASMUS K2 "PAINTFOLIO</a:t>
            </a:r>
            <a:r>
              <a:rPr lang="it-IT" sz="6600" dirty="0" smtClean="0">
                <a:solidFill>
                  <a:srgbClr val="00B0F0"/>
                </a:solidFill>
                <a:latin typeface="Bodoni MT Black" panose="02070A03080606020203" pitchFamily="18" charset="0"/>
              </a:rPr>
              <a:t>”</a:t>
            </a:r>
            <a:br>
              <a:rPr lang="it-IT" sz="6600" dirty="0" smtClean="0">
                <a:solidFill>
                  <a:srgbClr val="00B0F0"/>
                </a:solidFill>
                <a:latin typeface="Bodoni MT Black" panose="02070A03080606020203" pitchFamily="18" charset="0"/>
              </a:rPr>
            </a:br>
            <a:r>
              <a:rPr lang="it-IT" sz="2800" dirty="0" smtClean="0">
                <a:solidFill>
                  <a:srgbClr val="00B0F0"/>
                </a:solidFill>
                <a:latin typeface="Bodoni MT Black" panose="02070A03080606020203" pitchFamily="18" charset="0"/>
              </a:rPr>
              <a:t> 2014-2016</a:t>
            </a:r>
            <a:endParaRPr lang="it-IT" sz="2800" dirty="0">
              <a:solidFill>
                <a:srgbClr val="00B0F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1" y="3738932"/>
            <a:ext cx="2124891" cy="1664687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56" y="3738932"/>
            <a:ext cx="5486400" cy="11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64" y="365125"/>
            <a:ext cx="1146147" cy="11461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947" y="365125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669" y="-116972"/>
            <a:ext cx="11765280" cy="13255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Biografie on line scritte dai nostri piccoli degenti</a:t>
            </a:r>
            <a:endParaRPr lang="it-IT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1130382"/>
            <a:ext cx="3619325" cy="2714493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" y="1234582"/>
            <a:ext cx="3480391" cy="26102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5" y="3845965"/>
            <a:ext cx="5247849" cy="29355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68" y="1347668"/>
            <a:ext cx="3872682" cy="23841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3731788"/>
            <a:ext cx="5068575" cy="29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50621" cy="1325563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Concorso e mostra disegni</a:t>
            </a:r>
            <a:endParaRPr lang="it-IT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66" y="2020389"/>
            <a:ext cx="5649836" cy="41869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104" y="2664823"/>
            <a:ext cx="6553896" cy="36902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229" y="365125"/>
            <a:ext cx="1674238" cy="14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73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PRODUZIONI DEI NOSTRI PICCOLI ARTISTI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8" y="2013871"/>
            <a:ext cx="3204753" cy="2403565"/>
          </a:xfrm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" y="-5701"/>
            <a:ext cx="1155024" cy="873319"/>
          </a:xfrm>
          <a:prstGeom prst="rect">
            <a:avLst/>
          </a:prstGeom>
        </p:spPr>
      </p:pic>
      <p:pic>
        <p:nvPicPr>
          <p:cNvPr id="5" name="Immagine 5" descr="l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77" y="53873"/>
            <a:ext cx="1072206" cy="9214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1319267"/>
            <a:ext cx="3231493" cy="54435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90" y="3100252"/>
            <a:ext cx="4205469" cy="3576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" y="3793039"/>
            <a:ext cx="4023362" cy="3017522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" y="53873"/>
            <a:ext cx="1155024" cy="8169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871"/>
            <a:ext cx="5046983" cy="28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46552"/>
            <a:ext cx="11345091" cy="400978"/>
          </a:xfrm>
        </p:spPr>
        <p:txBody>
          <a:bodyPr>
            <a:noAutofit/>
          </a:bodyPr>
          <a:lstStyle/>
          <a:p>
            <a:r>
              <a:rPr lang="it-IT" sz="2800" b="1" i="1" dirty="0" err="1" smtClean="0">
                <a:solidFill>
                  <a:srgbClr val="92D050"/>
                </a:solidFill>
              </a:rPr>
              <a:t>Food</a:t>
            </a:r>
            <a:r>
              <a:rPr lang="it-IT" sz="2800" b="1" i="1" dirty="0" smtClean="0">
                <a:solidFill>
                  <a:srgbClr val="92D050"/>
                </a:solidFill>
              </a:rPr>
              <a:t> lab: Arcimboldo suggerisce l’uso del cibo in forma creativa!</a:t>
            </a:r>
            <a:endParaRPr lang="it-IT" sz="2800" b="1" i="1" dirty="0">
              <a:solidFill>
                <a:srgbClr val="92D05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3904" y="1217821"/>
            <a:ext cx="2922815" cy="22756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85" y="3681721"/>
            <a:ext cx="4578531" cy="30587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84" y="246552"/>
            <a:ext cx="2773815" cy="64938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2" y="3021602"/>
            <a:ext cx="4360845" cy="371883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00" y="1129838"/>
            <a:ext cx="2987352" cy="17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u="sng" dirty="0" smtClean="0">
                <a:solidFill>
                  <a:srgbClr val="FF0000"/>
                </a:solidFill>
              </a:rPr>
              <a:t>PROGRAMMA MOBILITA’ A BARI</a:t>
            </a:r>
            <a:endParaRPr lang="it-IT" b="1" u="sng" dirty="0">
              <a:solidFill>
                <a:srgbClr val="FF0000"/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" y="1489166"/>
            <a:ext cx="11268892" cy="5216433"/>
          </a:xfrm>
        </p:spPr>
      </p:pic>
    </p:spTree>
    <p:extLst>
      <p:ext uri="{BB962C8B-B14F-4D97-AF65-F5344CB8AC3E}">
        <p14:creationId xmlns:p14="http://schemas.microsoft.com/office/powerpoint/2010/main" val="42537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u="sng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WELCOME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0228" y="2142308"/>
            <a:ext cx="10465525" cy="3899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60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                   </a:t>
            </a:r>
            <a:r>
              <a:rPr lang="hu-HU" sz="65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ÜDVÖZÖLJÜK</a:t>
            </a:r>
            <a:endParaRPr lang="it-IT" sz="6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                                </a:t>
            </a:r>
            <a:r>
              <a:rPr lang="en-US" sz="6500" dirty="0" smtClean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LAUKIAMAS</a:t>
            </a:r>
            <a:endParaRPr lang="it-IT" sz="65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en-US" sz="6500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BIENVENIDOS</a:t>
            </a:r>
            <a:r>
              <a:rPr lang="it-IT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it-IT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it-IT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                                </a:t>
            </a:r>
            <a:r>
              <a:rPr lang="it-IT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BENVENUTI</a:t>
            </a:r>
            <a:endParaRPr lang="it-IT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magine 3" descr="https://encrypted-tbn3.gstatic.com/images?q=tbn:ANd9GcS2r0D0fz9oTBXS88Lb9niMwugtGjPD3wAKj06ycdVnJCNQPmVBi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2" y="2142308"/>
            <a:ext cx="931818" cy="67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https://upload.wikimedia.org/wikipedia/commons/thumb/1/11/Flag_of_Lithuania.svg/2000px-Flag_of_Lithuania.svg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26" y="3231245"/>
            <a:ext cx="914399" cy="71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https://upload.wikimedia.org/wikipedia/commons/thumb/9/9a/Flag_of_Spain.svg/2000px-Flag_of_Spain.svg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4121"/>
            <a:ext cx="1086392" cy="6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commons/thumb/0/03/Flag_of_Italy.svg/2000px-Flag_of_Italy.svg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37" y="5199017"/>
            <a:ext cx="1018903" cy="65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9195" y="174565"/>
            <a:ext cx="1072989" cy="9571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49" y="95254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4769"/>
          </a:xfrm>
        </p:spPr>
        <p:txBody>
          <a:bodyPr>
            <a:noAutofit/>
          </a:bodyPr>
          <a:lstStyle/>
          <a:p>
            <a:pPr algn="ctr"/>
            <a:r>
              <a:rPr lang="it-IT" sz="5400" b="1" u="sng" dirty="0" smtClean="0">
                <a:solidFill>
                  <a:srgbClr val="FF0000"/>
                </a:solidFill>
              </a:rPr>
              <a:t>19/10/2015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66652"/>
            <a:ext cx="10515600" cy="5210312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i="1" dirty="0">
                <a:solidFill>
                  <a:srgbClr val="00B0F0"/>
                </a:solidFill>
              </a:rPr>
              <a:t>“26° CIRCOLO”  </a:t>
            </a:r>
            <a:r>
              <a:rPr lang="it-IT" sz="4400" i="1" dirty="0" err="1" smtClean="0">
                <a:solidFill>
                  <a:srgbClr val="00B0F0"/>
                </a:solidFill>
              </a:rPr>
              <a:t>welcoming</a:t>
            </a:r>
            <a:r>
              <a:rPr lang="it-IT" sz="4400" i="1" dirty="0" smtClean="0">
                <a:solidFill>
                  <a:srgbClr val="00B0F0"/>
                </a:solidFill>
              </a:rPr>
              <a:t> classe 5°</a:t>
            </a:r>
            <a:endParaRPr lang="it-IT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https://s-media-cache-ak0.pinimg.com/736x/29/e4/79/29e4793b21138b0950f309272bdf17be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64904" y="3866605"/>
            <a:ext cx="629862" cy="68818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92" y="4862002"/>
            <a:ext cx="1248170" cy="898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1762629"/>
            <a:ext cx="4394132" cy="48606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63" y="2044620"/>
            <a:ext cx="4950219" cy="3882973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6566263" y="2882536"/>
            <a:ext cx="252547" cy="243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928977" y="3034934"/>
            <a:ext cx="200297" cy="182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239441" y="2973977"/>
            <a:ext cx="191588" cy="243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555701" y="3192639"/>
            <a:ext cx="36576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046133" y="3307041"/>
            <a:ext cx="121920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562924" y="2663715"/>
            <a:ext cx="175907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615" y="57547"/>
            <a:ext cx="1146147" cy="114614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23" y="246539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360" y="508408"/>
            <a:ext cx="11765280" cy="104736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altLang="it-IT" dirty="0" smtClean="0">
                <a:solidFill>
                  <a:srgbClr val="22222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6000" dirty="0" smtClean="0">
                <a:solidFill>
                  <a:srgbClr val="00B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 didattici durante le mobilità</a:t>
            </a:r>
            <a:r>
              <a:rPr lang="it-IT" altLang="it-IT" sz="2000" dirty="0"/>
              <a:t/>
            </a:r>
            <a:br>
              <a:rPr lang="it-IT" altLang="it-IT" sz="20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33897"/>
            <a:ext cx="10515600" cy="384306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7" y="56292"/>
            <a:ext cx="631771" cy="61766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Immagine 7" descr="lg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931" y="68398"/>
            <a:ext cx="535986" cy="58606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47" y="2647410"/>
            <a:ext cx="2444011" cy="32586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6" y="2647410"/>
            <a:ext cx="2902553" cy="38700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08" y="1921533"/>
            <a:ext cx="3579223" cy="268441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08" y="4798423"/>
            <a:ext cx="4025538" cy="18875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92" y="3065417"/>
            <a:ext cx="2379380" cy="31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017" y="365125"/>
            <a:ext cx="11564983" cy="1325563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altLang="it-IT" dirty="0" smtClean="0">
                <a:solidFill>
                  <a:srgbClr val="00B0F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Attività nel computer lab</a:t>
            </a:r>
            <a:endParaRPr lang="en-US" altLang="it-IT" sz="5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5" descr="l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82" y="994795"/>
            <a:ext cx="1203698" cy="10711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" y="639763"/>
            <a:ext cx="1596889" cy="1233488"/>
          </a:xfrm>
          <a:prstGeom prst="rect">
            <a:avLst/>
          </a:prstGeom>
        </p:spPr>
      </p:pic>
      <p:pic>
        <p:nvPicPr>
          <p:cNvPr id="8" name="Segnaposto contenuto 7" descr="https://scontent-vie1-1.xx.fbcdn.net/hphotos-xpt1/t31.0-8/11116398_126390867717845_6061311933622353053_o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932714" y="1690688"/>
            <a:ext cx="3280954" cy="218344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" y="2274894"/>
            <a:ext cx="5238304" cy="39287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4082505"/>
            <a:ext cx="3378925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9669"/>
            <a:ext cx="10515600" cy="191010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“ALL’OSPEDALETTO”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309" y="2438399"/>
            <a:ext cx="9953897" cy="3738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7" y="2402476"/>
            <a:ext cx="6799744" cy="3816356"/>
          </a:xfrm>
          <a:prstGeom prst="rect">
            <a:avLst/>
          </a:prstGeom>
        </p:spPr>
      </p:pic>
      <p:pic>
        <p:nvPicPr>
          <p:cNvPr id="6" name="Immagine 5" descr="http://www.lastampa.it/rf/image_lowres/Pub/p3/2013/02/05/Italia/Foto/RitagliWeb/fab420abd7da34bddc68ba159260f0f1--330x185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-765" y="818319"/>
            <a:ext cx="2807614" cy="344749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89" y="635249"/>
            <a:ext cx="2528085" cy="33707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88" y="4307680"/>
            <a:ext cx="2310986" cy="17332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9" y="4307680"/>
            <a:ext cx="2802439" cy="2101829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48936" y="4646061"/>
            <a:ext cx="272143" cy="290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0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6532" y="2586445"/>
            <a:ext cx="3063240" cy="12314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51" y="187513"/>
            <a:ext cx="5834743" cy="6565984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1" y="187513"/>
            <a:ext cx="5886995" cy="65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3073"/>
          </a:xfrm>
        </p:spPr>
        <p:txBody>
          <a:bodyPr>
            <a:normAutofit/>
          </a:bodyPr>
          <a:lstStyle/>
          <a:p>
            <a:pPr algn="ctr"/>
            <a:endParaRPr lang="it-IT" sz="6000" u="sng" dirty="0">
              <a:solidFill>
                <a:srgbClr val="00B05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7" y="91312"/>
            <a:ext cx="5878793" cy="348514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39" y="3692435"/>
            <a:ext cx="3672417" cy="27543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5" y="237897"/>
            <a:ext cx="3332394" cy="2499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99" y="237897"/>
            <a:ext cx="2182109" cy="2909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1" y="3993667"/>
            <a:ext cx="3239365" cy="2429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45" y="3889865"/>
            <a:ext cx="4083909" cy="26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797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VISIT 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 POLIGNANO</a:t>
            </a:r>
            <a:endParaRPr lang="it-IT" sz="5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0" y="365125"/>
            <a:ext cx="2640028" cy="198002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" y="2483302"/>
            <a:ext cx="5467985" cy="41009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86" y="1444078"/>
            <a:ext cx="3645988" cy="27344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11" y="415832"/>
            <a:ext cx="2658836" cy="35451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58" y="4308856"/>
            <a:ext cx="3678789" cy="24489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07" y="4308856"/>
            <a:ext cx="2585397" cy="23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VISIT 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AL MUSEO</a:t>
            </a:r>
            <a:r>
              <a:rPr lang="it-IT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“PINO 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PASCALI” </a:t>
            </a:r>
            <a:r>
              <a:rPr lang="it-IT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it-IT" sz="5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Risultati immagini per pino pascal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3663" y="1515291"/>
            <a:ext cx="2972679" cy="215551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1" y="1381694"/>
            <a:ext cx="3555772" cy="2371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3" y="3854092"/>
            <a:ext cx="4641667" cy="2756184"/>
          </a:xfrm>
          <a:prstGeom prst="rect">
            <a:avLst/>
          </a:prstGeom>
        </p:spPr>
      </p:pic>
      <p:pic>
        <p:nvPicPr>
          <p:cNvPr id="4098" name="Picture 2" descr="https://martebenicult.files.wordpress.com/2015/08/img20140620170656785.jpeg?w=652&amp;h=367&amp;crop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51" y="4512265"/>
            <a:ext cx="3360149" cy="18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09" y="4436291"/>
            <a:ext cx="3354920" cy="223661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6" y="1812741"/>
            <a:ext cx="3100796" cy="20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Visita a BARI</a:t>
            </a:r>
            <a:endParaRPr lang="it-IT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" y="1938412"/>
            <a:ext cx="6357037" cy="476777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84" y="302744"/>
            <a:ext cx="2177143" cy="1632857"/>
          </a:xfrm>
          <a:prstGeom prst="rect">
            <a:avLst/>
          </a:prstGeom>
        </p:spPr>
      </p:pic>
      <p:pic>
        <p:nvPicPr>
          <p:cNvPr id="6" name="Immagine 5" descr="https://etinerando.files.wordpress.com/2010/04/basilica-di-san-nicola-di-bari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92" y="2013981"/>
            <a:ext cx="2203786" cy="17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80" y="1334580"/>
            <a:ext cx="3024887" cy="23182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96" y="3867786"/>
            <a:ext cx="4273632" cy="28384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08366"/>
            <a:ext cx="3137645" cy="15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297" y="365125"/>
            <a:ext cx="11153503" cy="1325563"/>
          </a:xfrm>
        </p:spPr>
        <p:txBody>
          <a:bodyPr/>
          <a:lstStyle/>
          <a:p>
            <a:pPr algn="ctr"/>
            <a:r>
              <a:rPr lang="it-IT" dirty="0" smtClean="0"/>
              <a:t>  Sito web completo: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503" y="3064041"/>
            <a:ext cx="11922034" cy="31129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400" dirty="0" smtClean="0"/>
          </a:p>
          <a:p>
            <a:pPr marL="0" indent="0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5400" dirty="0" smtClean="0">
                <a:solidFill>
                  <a:srgbClr val="00B0F0"/>
                </a:solidFill>
              </a:rPr>
              <a:t>http</a:t>
            </a:r>
            <a:r>
              <a:rPr lang="it-IT" sz="5400" dirty="0">
                <a:solidFill>
                  <a:srgbClr val="00B0F0"/>
                </a:solidFill>
              </a:rPr>
              <a:t>://magnematic.wixsite.com/paintfolio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38" y="524555"/>
            <a:ext cx="2416727" cy="20357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749" y="524554"/>
            <a:ext cx="2334022" cy="19660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411" y="1603165"/>
            <a:ext cx="1072989" cy="9571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621" y="1507602"/>
            <a:ext cx="1054337" cy="10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9669"/>
            <a:ext cx="10515600" cy="6047795"/>
          </a:xfrm>
        </p:spPr>
        <p:txBody>
          <a:bodyPr>
            <a:normAutofit/>
          </a:bodyPr>
          <a:lstStyle/>
          <a:p>
            <a:pPr algn="ctr"/>
            <a:r>
              <a:rPr lang="it-IT" sz="6600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it-IT" sz="6600" b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chools</a:t>
            </a:r>
            <a:r>
              <a:rPr lang="it-IT" sz="66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6600" b="1" u="sng" dirty="0" err="1" smtClean="0">
                <a:solidFill>
                  <a:schemeClr val="accent1">
                    <a:lumMod val="75000"/>
                  </a:schemeClr>
                </a:solidFill>
              </a:rPr>
              <a:t>participants</a:t>
            </a:r>
            <a:r>
              <a:rPr lang="it-IT" sz="6600" b="1" u="sng" dirty="0" smtClean="0">
                <a:solidFill>
                  <a:schemeClr val="accent1">
                    <a:lumMod val="75000"/>
                  </a:schemeClr>
                </a:solidFill>
              </a:rPr>
              <a:t> from</a:t>
            </a:r>
            <a:r>
              <a:rPr lang="it-IT" sz="6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it-IT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»</a:t>
            </a:r>
            <a:r>
              <a:rPr lang="it-IT" sz="4800" dirty="0" smtClean="0"/>
              <a:t> </a:t>
            </a:r>
            <a:r>
              <a:rPr lang="it-IT" sz="4800" dirty="0" smtClean="0">
                <a:solidFill>
                  <a:srgbClr val="00B0F0"/>
                </a:solidFill>
              </a:rPr>
              <a:t>Madrid </a:t>
            </a:r>
            <a:r>
              <a:rPr lang="it-IT" sz="4800" dirty="0">
                <a:solidFill>
                  <a:srgbClr val="00B0F0"/>
                </a:solidFill>
              </a:rPr>
              <a:t>- </a:t>
            </a:r>
            <a:r>
              <a:rPr lang="it-IT" sz="4800" dirty="0" err="1">
                <a:solidFill>
                  <a:srgbClr val="00B0F0"/>
                </a:solidFill>
              </a:rPr>
              <a:t>Spain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b="1" dirty="0" smtClean="0">
                <a:solidFill>
                  <a:srgbClr val="FF0000"/>
                </a:solidFill>
              </a:rPr>
              <a:t>» </a:t>
            </a:r>
            <a:r>
              <a:rPr lang="it-IT" sz="4800" dirty="0" err="1" smtClean="0">
                <a:solidFill>
                  <a:srgbClr val="00B0F0"/>
                </a:solidFill>
              </a:rPr>
              <a:t>Kisvarda</a:t>
            </a:r>
            <a:r>
              <a:rPr lang="it-IT" sz="4800" dirty="0" smtClean="0">
                <a:solidFill>
                  <a:srgbClr val="00B0F0"/>
                </a:solidFill>
              </a:rPr>
              <a:t> </a:t>
            </a:r>
            <a:r>
              <a:rPr lang="it-IT" sz="4800" dirty="0">
                <a:solidFill>
                  <a:srgbClr val="00B0F0"/>
                </a:solidFill>
              </a:rPr>
              <a:t>- </a:t>
            </a:r>
            <a:r>
              <a:rPr lang="it-IT" sz="4800" dirty="0" err="1">
                <a:solidFill>
                  <a:srgbClr val="00B0F0"/>
                </a:solidFill>
              </a:rPr>
              <a:t>Hungary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b="1" dirty="0" smtClean="0">
                <a:solidFill>
                  <a:srgbClr val="FF0000"/>
                </a:solidFill>
              </a:rPr>
              <a:t>» </a:t>
            </a:r>
            <a:r>
              <a:rPr lang="it-IT" sz="4800" dirty="0" smtClean="0">
                <a:solidFill>
                  <a:srgbClr val="00B0F0"/>
                </a:solidFill>
              </a:rPr>
              <a:t>Vilnius </a:t>
            </a:r>
            <a:r>
              <a:rPr lang="it-IT" sz="4800" dirty="0">
                <a:solidFill>
                  <a:srgbClr val="00B0F0"/>
                </a:solidFill>
              </a:rPr>
              <a:t>- Lithuania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b="1" dirty="0" smtClean="0">
                <a:solidFill>
                  <a:srgbClr val="FF0000"/>
                </a:solidFill>
              </a:rPr>
              <a:t>» </a:t>
            </a:r>
            <a:r>
              <a:rPr lang="it-IT" sz="4800" dirty="0" smtClean="0">
                <a:solidFill>
                  <a:srgbClr val="00B0F0"/>
                </a:solidFill>
              </a:rPr>
              <a:t>Kaunas </a:t>
            </a:r>
            <a:r>
              <a:rPr lang="it-IT" sz="4800" dirty="0">
                <a:solidFill>
                  <a:srgbClr val="00B0F0"/>
                </a:solidFill>
              </a:rPr>
              <a:t>- Lithuania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4800" b="1" dirty="0" smtClean="0">
                <a:solidFill>
                  <a:srgbClr val="FF0000"/>
                </a:solidFill>
              </a:rPr>
              <a:t>» </a:t>
            </a:r>
            <a:r>
              <a:rPr lang="it-IT" sz="4800" dirty="0" smtClean="0">
                <a:solidFill>
                  <a:srgbClr val="00B0F0"/>
                </a:solidFill>
              </a:rPr>
              <a:t>Bari </a:t>
            </a:r>
            <a:r>
              <a:rPr lang="it-IT" sz="4800" dirty="0">
                <a:solidFill>
                  <a:srgbClr val="00B0F0"/>
                </a:solidFill>
              </a:rPr>
              <a:t>- </a:t>
            </a:r>
            <a:r>
              <a:rPr lang="it-IT" sz="4800" dirty="0" err="1">
                <a:solidFill>
                  <a:srgbClr val="00B0F0"/>
                </a:solidFill>
              </a:rPr>
              <a:t>Italy</a:t>
            </a:r>
            <a:r>
              <a:rPr lang="it-IT" sz="4800" dirty="0" smtClean="0"/>
              <a:t/>
            </a:r>
            <a:br>
              <a:rPr lang="it-IT" sz="4800" dirty="0" smtClean="0"/>
            </a:br>
            <a:endParaRPr lang="it-IT" sz="4800" dirty="0"/>
          </a:p>
        </p:txBody>
      </p:sp>
      <p:pic>
        <p:nvPicPr>
          <p:cNvPr id="4" name="Segnaposto contenuto 3" descr="https://encrypted-tbn3.gstatic.com/images?q=tbn:ANd9GcS2r0D0fz9oTBXS88Lb9niMwugtGjPD3wAKj06ycdVnJCNQPmVBi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9" y="1891901"/>
            <a:ext cx="1964574" cy="145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https://upload.wikimedia.org/wikipedia/commons/thumb/1/11/Flag_of_Lithuania.svg/2000px-Flag_of_Lithuania.svg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9" y="4351831"/>
            <a:ext cx="2131424" cy="13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https://upload.wikimedia.org/wikipedia/commons/thumb/9/9a/Flag_of_Spain.svg/2000px-Flag_of_Spain.svg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" y="1891901"/>
            <a:ext cx="2131423" cy="143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https://upload.wikimedia.org/wikipedia/commons/thumb/0/03/Flag_of_Italy.svg/2000px-Flag_of_Italy.svg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" y="4351831"/>
            <a:ext cx="2055223" cy="133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5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3960" y="2377440"/>
            <a:ext cx="7208520" cy="69791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195544"/>
            <a:ext cx="10798627" cy="6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Scelti due pittori per paese, per noi Arcimboldo e il locale </a:t>
            </a:r>
            <a:r>
              <a:rPr lang="it-IT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Pino </a:t>
            </a:r>
            <a:r>
              <a:rPr lang="it-IT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Pascali</a:t>
            </a:r>
            <a:r>
              <a:rPr lang="it-IT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come pretesto per elaborare materiali creativi e prodotti originali.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11797"/>
            <a:ext cx="2889069" cy="214524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1" y="4358792"/>
            <a:ext cx="2540901" cy="1832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501" y="4231037"/>
            <a:ext cx="2165305" cy="20875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23" y="2226151"/>
            <a:ext cx="2664823" cy="39528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077" y="1870355"/>
            <a:ext cx="1731853" cy="21866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9124" y="4153429"/>
            <a:ext cx="1654805" cy="22649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62" y="185458"/>
            <a:ext cx="655656" cy="5848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144016"/>
            <a:ext cx="617743" cy="6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5089" y="76277"/>
            <a:ext cx="9518469" cy="931844"/>
          </a:xfrm>
        </p:spPr>
        <p:txBody>
          <a:bodyPr>
            <a:normAutofit/>
          </a:bodyPr>
          <a:lstStyle/>
          <a:p>
            <a:pPr algn="ctr"/>
            <a:r>
              <a:rPr lang="it-IT" sz="3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ECCO I PITTORI PROPOSTI DAI COLLEGHI STRANIERI</a:t>
            </a:r>
            <a:endParaRPr lang="it-IT" sz="3600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1935" y="885099"/>
            <a:ext cx="11673974" cy="5981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B0F0"/>
                </a:solidFill>
              </a:rPr>
              <a:t>Konstantinas  </a:t>
            </a:r>
            <a:r>
              <a:rPr lang="hu-HU" sz="2000" b="1" u="sng" dirty="0">
                <a:solidFill>
                  <a:srgbClr val="00B0F0"/>
                </a:solidFill>
              </a:rPr>
              <a:t>čiurlionis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it-IT" sz="2000" dirty="0" smtClean="0">
                <a:solidFill>
                  <a:srgbClr val="00B0F0"/>
                </a:solidFill>
              </a:rPr>
              <a:t>(Lituania)                                                     </a:t>
            </a:r>
            <a:r>
              <a:rPr lang="hu-HU" sz="2000" b="1" u="sng" dirty="0">
                <a:solidFill>
                  <a:srgbClr val="00B0F0"/>
                </a:solidFill>
              </a:rPr>
              <a:t>MUNKACSY MIHALY </a:t>
            </a:r>
            <a:r>
              <a:rPr lang="it-IT" sz="2000" dirty="0" smtClean="0">
                <a:solidFill>
                  <a:srgbClr val="00B0F0"/>
                </a:solidFill>
              </a:rPr>
              <a:t>(Ungheria)</a:t>
            </a:r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endParaRPr lang="it-IT" sz="800" dirty="0" smtClean="0"/>
          </a:p>
          <a:p>
            <a:pPr marL="0" indent="0">
              <a:buNone/>
            </a:pPr>
            <a:endParaRPr lang="it-IT" sz="1600" dirty="0" smtClean="0"/>
          </a:p>
          <a:p>
            <a:pPr marL="0" indent="0">
              <a:buNone/>
            </a:pPr>
            <a:r>
              <a:rPr lang="hu-HU" sz="2000" b="1" u="sng" dirty="0">
                <a:solidFill>
                  <a:srgbClr val="00B0F0"/>
                </a:solidFill>
              </a:rPr>
              <a:t>NOMEDA MARCENAITE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it-IT" sz="2000" dirty="0">
                <a:solidFill>
                  <a:srgbClr val="00B0F0"/>
                </a:solidFill>
              </a:rPr>
              <a:t>(Lituania)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</a:t>
            </a:r>
            <a:r>
              <a:rPr lang="hu-HU" sz="2000" b="1" u="sng" dirty="0">
                <a:solidFill>
                  <a:srgbClr val="00B0F0"/>
                </a:solidFill>
              </a:rPr>
              <a:t>PABLO </a:t>
            </a:r>
            <a:r>
              <a:rPr lang="hu-HU" sz="2000" b="1" u="sng" dirty="0" smtClean="0">
                <a:solidFill>
                  <a:srgbClr val="00B0F0"/>
                </a:solidFill>
              </a:rPr>
              <a:t>PICASSO</a:t>
            </a:r>
            <a:r>
              <a:rPr lang="it-IT" sz="2000" b="1" u="sng" dirty="0" smtClean="0">
                <a:solidFill>
                  <a:srgbClr val="00B0F0"/>
                </a:solidFill>
              </a:rPr>
              <a:t> </a:t>
            </a:r>
            <a:r>
              <a:rPr lang="it-IT" sz="2000" dirty="0" smtClean="0">
                <a:solidFill>
                  <a:srgbClr val="00B0F0"/>
                </a:solidFill>
              </a:rPr>
              <a:t>(Spagna)</a:t>
            </a:r>
            <a:endParaRPr lang="it-IT" sz="20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00B0F0"/>
                </a:solidFill>
              </a:rPr>
              <a:t>CSONTVARY </a:t>
            </a:r>
            <a:r>
              <a:rPr lang="hu-HU" sz="2000" b="1" u="sng" dirty="0">
                <a:solidFill>
                  <a:srgbClr val="00B0F0"/>
                </a:solidFill>
              </a:rPr>
              <a:t>KOSZTKA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it-IT" sz="2000" dirty="0" smtClean="0">
                <a:solidFill>
                  <a:srgbClr val="00B0F0"/>
                </a:solidFill>
              </a:rPr>
              <a:t>(Ungheria)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</a:t>
            </a:r>
            <a:r>
              <a:rPr lang="hu-HU" sz="2000" b="1" u="sng" dirty="0">
                <a:solidFill>
                  <a:srgbClr val="00B0F0"/>
                </a:solidFill>
              </a:rPr>
              <a:t>Joan Miró </a:t>
            </a:r>
            <a:r>
              <a:rPr lang="it-IT" sz="2000" dirty="0">
                <a:solidFill>
                  <a:srgbClr val="00B0F0"/>
                </a:solidFill>
              </a:rPr>
              <a:t>(Spagna)</a:t>
            </a:r>
            <a:endParaRPr lang="it-IT" sz="20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000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79" y="1199886"/>
            <a:ext cx="2458630" cy="13820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20" y="1199886"/>
            <a:ext cx="1046039" cy="1382124"/>
          </a:xfrm>
          <a:prstGeom prst="rect">
            <a:avLst/>
          </a:prstGeom>
        </p:spPr>
      </p:pic>
      <p:pic>
        <p:nvPicPr>
          <p:cNvPr id="6" name="Kép 10" descr="http://naujienos.tv24.lt/wp-content/uploads/2013/04/lietuvos-ryto-nuotr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2" y="2896797"/>
            <a:ext cx="1731147" cy="140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879" y="2896797"/>
            <a:ext cx="2655796" cy="15911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5" y="5005444"/>
            <a:ext cx="1389152" cy="18494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680" y="5015132"/>
            <a:ext cx="2138925" cy="18512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597" y="1199886"/>
            <a:ext cx="1352296" cy="15433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3772" y="1207769"/>
            <a:ext cx="2291150" cy="15354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5377" y="3320433"/>
            <a:ext cx="1458395" cy="14583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572" y="2814279"/>
            <a:ext cx="1590962" cy="219116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530026" y="5356061"/>
            <a:ext cx="1482113" cy="148211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3772" y="5423673"/>
            <a:ext cx="1371998" cy="137199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9593" y="5166152"/>
            <a:ext cx="1437714" cy="15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r"/>
            <a:r>
              <a:rPr lang="it-IT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alla creatività!</a:t>
            </a:r>
            <a:endParaRPr lang="it-IT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" y="365125"/>
            <a:ext cx="3362397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54" y="2055222"/>
            <a:ext cx="5522646" cy="35792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6" y="1871444"/>
            <a:ext cx="3706626" cy="47910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68" y="365125"/>
            <a:ext cx="11461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Autofit/>
          </a:bodyPr>
          <a:lstStyle/>
          <a:p>
            <a:r>
              <a:rPr lang="it-IT" sz="8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ancora…</a:t>
            </a:r>
            <a:endParaRPr lang="it-IT" sz="8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5" y="1314994"/>
            <a:ext cx="2447627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3" y="1686514"/>
            <a:ext cx="2302329" cy="40930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50" y="1314994"/>
            <a:ext cx="2847704" cy="50625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8" y="2107246"/>
            <a:ext cx="4209686" cy="4515623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2494869" y="4519748"/>
            <a:ext cx="505097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989" y="221977"/>
            <a:ext cx="1351115" cy="13511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9326" y="221977"/>
            <a:ext cx="1386247" cy="12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0714" y="370735"/>
            <a:ext cx="10515600" cy="566692"/>
          </a:xfrm>
        </p:spPr>
        <p:txBody>
          <a:bodyPr>
            <a:normAutofit fontScale="90000"/>
          </a:bodyPr>
          <a:lstStyle/>
          <a:p>
            <a:r>
              <a:rPr lang="it-IT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 pittorico su tessuti</a:t>
            </a:r>
            <a:endParaRPr lang="it-IT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1478603"/>
            <a:ext cx="2666229" cy="4739965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1474334" y="1994263"/>
            <a:ext cx="409303" cy="505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234882" y="2072640"/>
            <a:ext cx="469946" cy="496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344" y="1342413"/>
            <a:ext cx="2862670" cy="508580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05" y="1621386"/>
            <a:ext cx="2646651" cy="470202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427" y="500096"/>
            <a:ext cx="2633011" cy="46777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39" y="175503"/>
            <a:ext cx="107298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170</Words>
  <Application>Microsoft Office PowerPoint</Application>
  <PresentationFormat>Widescreen</PresentationFormat>
  <Paragraphs>46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Berlin Sans FB</vt:lpstr>
      <vt:lpstr>Bodoni MT Black</vt:lpstr>
      <vt:lpstr>Calibri</vt:lpstr>
      <vt:lpstr>Calibri Light</vt:lpstr>
      <vt:lpstr>Tema di Office</vt:lpstr>
      <vt:lpstr>ERASMUS K2 "PAINTFOLIO”  2014-2016</vt:lpstr>
      <vt:lpstr>Presentazione standard di PowerPoint</vt:lpstr>
      <vt:lpstr>Schools participants from:  » Madrid - Spain » Kisvarda - Hungary » Vilnius - Lithuania » Kaunas - Lithuania » Bari - Italy </vt:lpstr>
      <vt:lpstr>Presentazione standard di PowerPoint</vt:lpstr>
      <vt:lpstr>Scelti due pittori per paese, per noi Arcimboldo e il locale Pino Pascali, come pretesto per elaborare materiali creativi e prodotti originali. </vt:lpstr>
      <vt:lpstr>ECCO I PITTORI PROPOSTI DAI COLLEGHI STRANIERI</vt:lpstr>
      <vt:lpstr>Spazio alla creatività!</vt:lpstr>
      <vt:lpstr>E ancora…</vt:lpstr>
      <vt:lpstr>Laboratorio pittorico su tessuti</vt:lpstr>
      <vt:lpstr>Biografie on line scritte dai nostri piccoli degenti</vt:lpstr>
      <vt:lpstr>Concorso e mostra disegni</vt:lpstr>
      <vt:lpstr>LE PRODUZIONI DEI NOSTRI PICCOLI ARTISTI</vt:lpstr>
      <vt:lpstr>Food lab: Arcimboldo suggerisce l’uso del cibo in forma creativa!</vt:lpstr>
      <vt:lpstr>PROGRAMMA MOBILITA’ A BARI</vt:lpstr>
      <vt:lpstr>WELCOME </vt:lpstr>
      <vt:lpstr>19/10/2015</vt:lpstr>
      <vt:lpstr>  laboratori didattici durante le mobilità </vt:lpstr>
      <vt:lpstr>Attività nel computer lab</vt:lpstr>
      <vt:lpstr>“ALL’OSPEDALETTO”</vt:lpstr>
      <vt:lpstr>Presentazione standard di PowerPoint</vt:lpstr>
      <vt:lpstr>VISIT  TO  POLIGNANO</vt:lpstr>
      <vt:lpstr>VISIT  AL MUSEO “PINO PASCALI”  </vt:lpstr>
      <vt:lpstr>Visita a BARI</vt:lpstr>
      <vt:lpstr>  Sito web completo: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K2 "PAINTFOLIO”</dc:title>
  <dc:creator>Pc2</dc:creator>
  <cp:lastModifiedBy>Pc2</cp:lastModifiedBy>
  <cp:revision>56</cp:revision>
  <dcterms:created xsi:type="dcterms:W3CDTF">2016-05-02T08:19:25Z</dcterms:created>
  <dcterms:modified xsi:type="dcterms:W3CDTF">2019-01-31T11:32:39Z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2208764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