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3" r:id="rId6"/>
    <p:sldId id="282" r:id="rId7"/>
    <p:sldId id="280" r:id="rId8"/>
    <p:sldId id="261" r:id="rId9"/>
    <p:sldId id="262" r:id="rId10"/>
    <p:sldId id="263" r:id="rId11"/>
    <p:sldId id="265" r:id="rId12"/>
    <p:sldId id="268" r:id="rId13"/>
    <p:sldId id="274" r:id="rId14"/>
    <p:sldId id="275" r:id="rId15"/>
    <p:sldId id="271" r:id="rId16"/>
    <p:sldId id="272" r:id="rId17"/>
    <p:sldId id="273" r:id="rId18"/>
    <p:sldId id="266" r:id="rId19"/>
    <p:sldId id="269" r:id="rId20"/>
    <p:sldId id="264" r:id="rId21"/>
    <p:sldId id="277" r:id="rId22"/>
    <p:sldId id="278" r:id="rId23"/>
    <p:sldId id="270" r:id="rId24"/>
    <p:sldId id="281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1E5159-7359-45F1-BADE-5CDAF5980305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0E92D4-6E7E-4B6F-BC4F-CF50DD6BF4C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995023"/>
      </p:ext>
    </p:extLst>
  </p:cSld>
  <p:clrMapOvr>
    <a:masterClrMapping/>
  </p:clrMapOvr>
  <p:transition spd="slow" advTm="4000">
    <p:push dir="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9DD64-BFCC-4C9B-B071-3E042FF0BEF0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CD1720-6F03-4EE4-A901-D8F13749A92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034984"/>
      </p:ext>
    </p:extLst>
  </p:cSld>
  <p:clrMapOvr>
    <a:masterClrMapping/>
  </p:clrMapOvr>
  <p:transition spd="slow" advTm="4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52D751-EDE0-40D9-8455-4ED4499FC44D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C7021E-0226-45FA-BD0C-2CF2ABD06FF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172417"/>
      </p:ext>
    </p:extLst>
  </p:cSld>
  <p:clrMapOvr>
    <a:masterClrMapping/>
  </p:clrMapOvr>
  <p:transition spd="slow" advTm="4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BD75D-BE04-43D0-83DC-098B0A9F9846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82254C-FE52-4E76-ABD4-EC7020A9696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365133"/>
      </p:ext>
    </p:extLst>
  </p:cSld>
  <p:clrMapOvr>
    <a:masterClrMapping/>
  </p:clrMapOvr>
  <p:transition spd="slow" advTm="4000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6450C9-6518-4A80-9240-F2550A1F2B2C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430449-6A83-46E3-A613-73454B28E79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19420"/>
      </p:ext>
    </p:extLst>
  </p:cSld>
  <p:clrMapOvr>
    <a:masterClrMapping/>
  </p:clrMapOvr>
  <p:transition spd="slow" advTm="4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E09337-C1B9-46BC-A256-5AE7E4643AB2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3F9219-CF37-40C9-A6A4-8A5F19D244B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610314"/>
      </p:ext>
    </p:extLst>
  </p:cSld>
  <p:clrMapOvr>
    <a:masterClrMapping/>
  </p:clrMapOvr>
  <p:transition spd="slow" advTm="4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DAE0E5-9B11-425F-AC5A-25A7B39CC55D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CD6304-5CA2-4D46-BD3D-D5CFCB9065F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737741"/>
      </p:ext>
    </p:extLst>
  </p:cSld>
  <p:clrMapOvr>
    <a:masterClrMapping/>
  </p:clrMapOvr>
  <p:transition spd="slow" advTm="4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3F88C6-32CF-41DE-BA63-14A028A72B84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A4FF3-302F-4480-92B0-EC7F8C3DCDE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989537"/>
      </p:ext>
    </p:extLst>
  </p:cSld>
  <p:clrMapOvr>
    <a:masterClrMapping/>
  </p:clrMapOvr>
  <p:transition spd="slow" advTm="4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763CC8-4D5F-44C6-9C14-BE8E7E2AA795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ECF2B2-04FC-4EA5-9F46-1489C12CE14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03536"/>
      </p:ext>
    </p:extLst>
  </p:cSld>
  <p:clrMapOvr>
    <a:masterClrMapping/>
  </p:clrMapOvr>
  <p:transition spd="slow" advTm="4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D89E6-063B-4A95-9379-75CA22AAA81F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0DAD73-C734-4CC9-93D0-25EBB9DEC94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880834"/>
      </p:ext>
    </p:extLst>
  </p:cSld>
  <p:clrMapOvr>
    <a:masterClrMapping/>
  </p:clrMapOvr>
  <p:transition spd="slow" advTm="4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780339-B568-498F-A9BA-763BA1DBE198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2A217C-FBD5-41BD-A8DE-D105D80DFEE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843951"/>
      </p:ext>
    </p:extLst>
  </p:cSld>
  <p:clrMapOvr>
    <a:masterClrMapping/>
  </p:clrMapOvr>
  <p:transition spd="slow" advTm="4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F509AE3-3A36-4D27-89C4-99DDCA81532C}" type="datetime1">
              <a:rPr lang="it-IT"/>
              <a:pPr lvl="0"/>
              <a:t>06/02/2019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8A563F2-A6C0-466C-BEB8-D6A8D12BCBE9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push dir="u"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524003" y="248652"/>
            <a:ext cx="9144000" cy="6049670"/>
          </a:xfrm>
        </p:spPr>
        <p:txBody>
          <a:bodyPr/>
          <a:lstStyle/>
          <a:p>
            <a:pPr lvl="0"/>
            <a:r>
              <a:rPr lang="it-IT" sz="7200">
                <a:latin typeface="Comic Sans MS" pitchFamily="66"/>
              </a:rPr>
              <a:t>RETE</a:t>
            </a:r>
            <a:r>
              <a:rPr lang="it-IT" sz="7200">
                <a:solidFill>
                  <a:srgbClr val="A9D18E"/>
                </a:solidFill>
                <a:latin typeface="Comic Sans MS" pitchFamily="66"/>
              </a:rPr>
              <a:t> </a:t>
            </a:r>
            <a:r>
              <a:rPr lang="it-IT" sz="7200" b="1">
                <a:latin typeface="Comic Sans MS" pitchFamily="66"/>
              </a:rPr>
              <a:t>IN.CON.TRA.RE.</a:t>
            </a:r>
            <a:r>
              <a:rPr lang="it-IT" sz="7200" b="1" u="sng">
                <a:solidFill>
                  <a:srgbClr val="A9D18E"/>
                </a:solidFill>
                <a:latin typeface="Comic Sans MS" pitchFamily="66"/>
              </a:rPr>
              <a:t/>
            </a:r>
            <a:br>
              <a:rPr lang="it-IT" sz="7200" b="1" u="sng">
                <a:solidFill>
                  <a:srgbClr val="A9D18E"/>
                </a:solidFill>
                <a:latin typeface="Comic Sans MS" pitchFamily="66"/>
              </a:rPr>
            </a:br>
            <a:r>
              <a:rPr lang="it-IT" sz="7200">
                <a:solidFill>
                  <a:srgbClr val="00B0F0"/>
                </a:solidFill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  <a:t>Integrazione</a:t>
            </a:r>
            <a:r>
              <a:rPr lang="it-IT" sz="7200"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  <a:t/>
            </a:r>
            <a:br>
              <a:rPr lang="it-IT" sz="7200"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it-IT" sz="720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  <a:t>Connessione</a:t>
            </a:r>
            <a:r>
              <a:rPr lang="it-IT" sz="7200"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  <a:t/>
            </a:r>
            <a:br>
              <a:rPr lang="it-IT" sz="7200"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it-IT" sz="7200">
                <a:solidFill>
                  <a:srgbClr val="00B050"/>
                </a:solidFill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  <a:t>Trasparenza</a:t>
            </a:r>
            <a:r>
              <a:rPr lang="it-IT" sz="7200"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  <a:t/>
            </a:r>
            <a:br>
              <a:rPr lang="it-IT" sz="7200"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it-IT" sz="7200">
                <a:solidFill>
                  <a:srgbClr val="FFC000"/>
                </a:solidFill>
                <a:effectLst>
                  <a:outerShdw dist="38096" dir="2700000">
                    <a:srgbClr val="000000"/>
                  </a:outerShdw>
                </a:effectLst>
                <a:latin typeface="Comic Sans MS" pitchFamily="66"/>
              </a:rPr>
              <a:t>Relazione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6" y="248652"/>
            <a:ext cx="1426747" cy="1272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123" y="248652"/>
            <a:ext cx="1510917" cy="15109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022430" y="372023"/>
            <a:ext cx="5318881" cy="1605018"/>
          </a:xfrm>
        </p:spPr>
        <p:txBody>
          <a:bodyPr/>
          <a:lstStyle/>
          <a:p>
            <a:pPr lvl="0"/>
            <a:r>
              <a:rPr lang="it-IT" sz="3200">
                <a:solidFill>
                  <a:srgbClr val="8FAADC"/>
                </a:solidFill>
                <a:latin typeface="Comic Sans MS" pitchFamily="66"/>
              </a:rPr>
              <a:t>GIORNATE DI DIRITTI DELL’INFANZIA E DELL’ADOLESCENZA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4528"/>
            <a:ext cx="5906658" cy="5192932"/>
          </a:xfrm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30" y="2339272"/>
            <a:ext cx="5715640" cy="38906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076" y="1097974"/>
            <a:ext cx="1072993" cy="95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98" y="1487573"/>
            <a:ext cx="7010403" cy="5257800"/>
          </a:xfrm>
        </p:spPr>
      </p:pic>
      <p:pic>
        <p:nvPicPr>
          <p:cNvPr id="3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09" y="0"/>
            <a:ext cx="4506382" cy="33797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945" y="3486634"/>
            <a:ext cx="4400549" cy="33004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629" y="244199"/>
            <a:ext cx="1156606" cy="10317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386" y="198315"/>
            <a:ext cx="1146145" cy="11461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0199" y="0"/>
            <a:ext cx="6221797" cy="3492139"/>
          </a:xfrm>
        </p:spPr>
      </p:pic>
      <p:pic>
        <p:nvPicPr>
          <p:cNvPr id="3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5145"/>
            <a:ext cx="6739758" cy="3782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239" y="5346880"/>
            <a:ext cx="1146145" cy="11461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63" y="270287"/>
            <a:ext cx="1072993" cy="95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0" y="4981303"/>
            <a:ext cx="3435583" cy="1349828"/>
          </a:xfrm>
        </p:spPr>
        <p:txBody>
          <a:bodyPr/>
          <a:lstStyle/>
          <a:p>
            <a:pPr lvl="0"/>
            <a:r>
              <a:rPr lang="it-IT" b="1">
                <a:solidFill>
                  <a:srgbClr val="00B0F0"/>
                </a:solidFill>
                <a:latin typeface="Comic Sans MS" pitchFamily="66"/>
              </a:rPr>
              <a:t>Stagiocando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82" y="1031306"/>
            <a:ext cx="3408663" cy="3344756"/>
          </a:xfrm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003" y="0"/>
            <a:ext cx="4336359" cy="45595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583" y="4083234"/>
            <a:ext cx="3757068" cy="27747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197" y="3752258"/>
            <a:ext cx="4598791" cy="30658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209" y="311810"/>
            <a:ext cx="4129787" cy="2895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7365"/>
            <a:ext cx="3459952" cy="2306638"/>
          </a:xfrm>
        </p:spPr>
      </p:pic>
      <p:pic>
        <p:nvPicPr>
          <p:cNvPr id="3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8" y="3762152"/>
            <a:ext cx="4088035" cy="27253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914" y="157651"/>
            <a:ext cx="5253035" cy="35020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675" y="3762152"/>
            <a:ext cx="4486275" cy="29908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251" y="784171"/>
            <a:ext cx="3602745" cy="46958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77669" cy="6130832"/>
          </a:xfrm>
        </p:spPr>
      </p:pic>
      <p:pic>
        <p:nvPicPr>
          <p:cNvPr id="3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8154953" y="2898030"/>
            <a:ext cx="5167310" cy="29066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109" y="580205"/>
            <a:ext cx="6146797" cy="46101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7585" y="-288922"/>
            <a:ext cx="3263502" cy="4351336"/>
          </a:xfrm>
        </p:spPr>
      </p:pic>
      <p:pic>
        <p:nvPicPr>
          <p:cNvPr id="3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208" y="3640134"/>
            <a:ext cx="5715000" cy="3429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13">
            <a:off x="2963135" y="1096699"/>
            <a:ext cx="4919133" cy="27670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13">
            <a:off x="-1173446" y="1450179"/>
            <a:ext cx="6629400" cy="37290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6161" y="362038"/>
            <a:ext cx="5237527" cy="2929801"/>
          </a:xfrm>
        </p:spPr>
      </p:pic>
      <p:pic>
        <p:nvPicPr>
          <p:cNvPr id="3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02" y="3570512"/>
            <a:ext cx="5721263" cy="3200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48" y="71085"/>
            <a:ext cx="3294363" cy="39865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58" y="4057631"/>
            <a:ext cx="5006138" cy="280036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84480" y="72191"/>
            <a:ext cx="4668249" cy="1973183"/>
          </a:xfrm>
        </p:spPr>
        <p:txBody>
          <a:bodyPr/>
          <a:lstStyle/>
          <a:p>
            <a:pPr lvl="0"/>
            <a:r>
              <a:rPr lang="it-IT" sz="4000" i="1">
                <a:solidFill>
                  <a:srgbClr val="2E75B6"/>
                </a:solidFill>
                <a:latin typeface="Comic Sans MS" pitchFamily="66"/>
              </a:rPr>
              <a:t>Accoglienza dei </a:t>
            </a:r>
            <a:br>
              <a:rPr lang="it-IT" sz="4000" i="1">
                <a:solidFill>
                  <a:srgbClr val="2E75B6"/>
                </a:solidFill>
                <a:latin typeface="Comic Sans MS" pitchFamily="66"/>
              </a:rPr>
            </a:br>
            <a:r>
              <a:rPr lang="it-IT" sz="4000" i="1">
                <a:solidFill>
                  <a:srgbClr val="2E75B6"/>
                </a:solidFill>
                <a:latin typeface="Comic Sans MS" pitchFamily="66"/>
              </a:rPr>
              <a:t>Braccialetti Rossi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5523" y="3176589"/>
            <a:ext cx="4908554" cy="3681410"/>
          </a:xfrm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2785"/>
            <a:ext cx="5566949" cy="41752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833" y="196586"/>
            <a:ext cx="4071091" cy="29171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245" y="469178"/>
            <a:ext cx="1146145" cy="11461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0" y="76617"/>
            <a:ext cx="4950369" cy="1141107"/>
          </a:xfrm>
        </p:spPr>
        <p:txBody>
          <a:bodyPr>
            <a:noAutofit/>
          </a:bodyPr>
          <a:lstStyle/>
          <a:p>
            <a:pPr lvl="0"/>
            <a:r>
              <a:rPr lang="it-IT" sz="4600" b="1">
                <a:solidFill>
                  <a:srgbClr val="8FAADC"/>
                </a:solidFill>
                <a:latin typeface="Comic Sans MS" pitchFamily="66"/>
              </a:rPr>
              <a:t>Progetti europei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2" y="1344094"/>
            <a:ext cx="4133874" cy="2327632"/>
          </a:xfrm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2" y="3798097"/>
            <a:ext cx="4899922" cy="27589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13">
            <a:off x="4547937" y="536995"/>
            <a:ext cx="3683002" cy="27622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653" y="32680"/>
            <a:ext cx="4421352" cy="33160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13">
            <a:off x="8482816" y="3185661"/>
            <a:ext cx="4196949" cy="3147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459" y="3798097"/>
            <a:ext cx="4039124" cy="3029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0473" y="1094061"/>
            <a:ext cx="797804" cy="7978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7666" y="2018236"/>
            <a:ext cx="742703" cy="6625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280739" y="160422"/>
            <a:ext cx="10531638" cy="6016541"/>
          </a:xfrm>
        </p:spPr>
        <p:txBody>
          <a:bodyPr/>
          <a:lstStyle/>
          <a:p>
            <a:pPr marL="0" lvl="0" indent="0">
              <a:buNone/>
            </a:pPr>
            <a:r>
              <a:rPr lang="it-IT" sz="6000" b="1">
                <a:solidFill>
                  <a:srgbClr val="8FAADC"/>
                </a:solidFill>
              </a:rPr>
              <a:t>Rete collaborativa fra</a:t>
            </a:r>
          </a:p>
          <a:p>
            <a:pPr lvl="0"/>
            <a:r>
              <a:rPr lang="it-IT" sz="3200">
                <a:solidFill>
                  <a:srgbClr val="8FAADC"/>
                </a:solidFill>
              </a:rPr>
              <a:t>Azienda Ospedaliero Universitaria Consorziale Policlinico di Bari</a:t>
            </a:r>
          </a:p>
          <a:p>
            <a:pPr lvl="0"/>
            <a:r>
              <a:rPr lang="it-IT" sz="3200">
                <a:solidFill>
                  <a:srgbClr val="8FAADC"/>
                </a:solidFill>
              </a:rPr>
              <a:t>Assessorato Welfare del Comune di Bari</a:t>
            </a:r>
          </a:p>
          <a:p>
            <a:pPr lvl="0"/>
            <a:r>
              <a:rPr lang="it-IT" sz="3200">
                <a:solidFill>
                  <a:srgbClr val="8FAADC"/>
                </a:solidFill>
              </a:rPr>
              <a:t>Scuole in Ospedale</a:t>
            </a:r>
          </a:p>
          <a:p>
            <a:pPr lvl="0"/>
            <a:r>
              <a:rPr lang="it-IT" sz="3200">
                <a:solidFill>
                  <a:srgbClr val="8FAADC"/>
                </a:solidFill>
              </a:rPr>
              <a:t>Associazioni di Volontariato</a:t>
            </a:r>
          </a:p>
        </p:txBody>
      </p:sp>
      <p:pic>
        <p:nvPicPr>
          <p:cNvPr id="3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700" y="2608609"/>
            <a:ext cx="6010177" cy="4115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977" y="2608609"/>
            <a:ext cx="667841" cy="6678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72355" y="116796"/>
            <a:ext cx="7267898" cy="1526737"/>
          </a:xfrm>
        </p:spPr>
        <p:txBody>
          <a:bodyPr/>
          <a:lstStyle/>
          <a:p>
            <a:pPr lvl="0"/>
            <a:r>
              <a:rPr lang="it-IT">
                <a:solidFill>
                  <a:srgbClr val="A9D18E"/>
                </a:solidFill>
                <a:latin typeface="Comic Sans MS" pitchFamily="66"/>
              </a:rPr>
              <a:t>Accoglienza</a:t>
            </a:r>
            <a:r>
              <a:rPr lang="it-IT">
                <a:solidFill>
                  <a:srgbClr val="FF0000"/>
                </a:solidFill>
                <a:latin typeface="Comic Sans MS" pitchFamily="66"/>
              </a:rPr>
              <a:t> </a:t>
            </a:r>
            <a:r>
              <a:rPr lang="it-IT" u="sng">
                <a:solidFill>
                  <a:srgbClr val="FF0000"/>
                </a:solidFill>
                <a:latin typeface="Comic Sans MS" pitchFamily="66"/>
              </a:rPr>
              <a:t>Patch Adams </a:t>
            </a:r>
            <a:r>
              <a:rPr lang="it-IT">
                <a:solidFill>
                  <a:srgbClr val="FF0000"/>
                </a:solidFill>
                <a:latin typeface="Comic Sans MS" pitchFamily="66"/>
              </a:rPr>
              <a:t/>
            </a:r>
            <a:br>
              <a:rPr lang="it-IT">
                <a:solidFill>
                  <a:srgbClr val="FF0000"/>
                </a:solidFill>
                <a:latin typeface="Comic Sans MS" pitchFamily="66"/>
              </a:rPr>
            </a:br>
            <a:r>
              <a:rPr lang="it-IT">
                <a:solidFill>
                  <a:srgbClr val="A9D18E"/>
                </a:solidFill>
                <a:latin typeface="Comic Sans MS" pitchFamily="66"/>
              </a:rPr>
              <a:t>al Giovanni XXIII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12" y="2145868"/>
            <a:ext cx="3395734" cy="4546588"/>
          </a:xfrm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941" y="2158569"/>
            <a:ext cx="3400425" cy="45338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139" y="55760"/>
            <a:ext cx="3859334" cy="48000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114800"/>
            <a:ext cx="4876796" cy="2743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471" y="972107"/>
            <a:ext cx="1146145" cy="11461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2033753" y="474546"/>
            <a:ext cx="8158651" cy="1370027"/>
          </a:xfrm>
        </p:spPr>
        <p:txBody>
          <a:bodyPr/>
          <a:lstStyle/>
          <a:p>
            <a:pPr lvl="0"/>
            <a:r>
              <a:rPr lang="it-IT" sz="7200" b="1">
                <a:solidFill>
                  <a:srgbClr val="9DC3E6"/>
                </a:solidFill>
                <a:latin typeface="Comic Sans MS" pitchFamily="66"/>
              </a:rPr>
              <a:t>Oltre ogni limite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33" y="2041635"/>
            <a:ext cx="5801785" cy="4351336"/>
          </a:xfrm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67" y="2323554"/>
            <a:ext cx="5856814" cy="4392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97" y="223881"/>
            <a:ext cx="1146145" cy="11461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1900" y="223881"/>
            <a:ext cx="1072993" cy="95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5" y="55174"/>
            <a:ext cx="5591510" cy="5171087"/>
          </a:xfrm>
        </p:spPr>
      </p:pic>
      <p:pic>
        <p:nvPicPr>
          <p:cNvPr id="3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67" y="1764846"/>
            <a:ext cx="6750009" cy="5062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00" y="5733031"/>
            <a:ext cx="1072993" cy="9571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9653" y="175784"/>
            <a:ext cx="1146145" cy="11461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244364" y="365129"/>
            <a:ext cx="5118957" cy="1999701"/>
          </a:xfrm>
        </p:spPr>
        <p:txBody>
          <a:bodyPr anchorCtr="1"/>
          <a:lstStyle/>
          <a:p>
            <a:pPr lvl="0" algn="ctr"/>
            <a:r>
              <a:rPr lang="it-IT" b="1">
                <a:solidFill>
                  <a:srgbClr val="00B0F0"/>
                </a:solidFill>
                <a:effectLst>
                  <a:outerShdw dist="38096" dir="2700000">
                    <a:srgbClr val="000000"/>
                  </a:outerShdw>
                </a:effectLst>
              </a:rPr>
              <a:t>Sport = salute</a:t>
            </a:r>
            <a:br>
              <a:rPr lang="it-IT" b="1">
                <a:solidFill>
                  <a:srgbClr val="00B0F0"/>
                </a:solidFill>
                <a:effectLst>
                  <a:outerShdw dist="38096" dir="2700000">
                    <a:srgbClr val="000000"/>
                  </a:outerShdw>
                </a:effectLst>
              </a:rPr>
            </a:br>
            <a:r>
              <a:rPr lang="it-IT" b="1">
                <a:solidFill>
                  <a:srgbClr val="00B0F0"/>
                </a:solidFill>
                <a:effectLst>
                  <a:outerShdw dist="38096" dir="2700000">
                    <a:srgbClr val="000000"/>
                  </a:outerShdw>
                </a:effectLst>
              </a:rPr>
              <a:t>anche in ospedale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4">
            <a:off x="4611118" y="1760942"/>
            <a:ext cx="5080863" cy="2851757"/>
          </a:xfrm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369" y="851333"/>
            <a:ext cx="3178262" cy="56446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04" y="2692240"/>
            <a:ext cx="5483016" cy="37105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339635" y="209004"/>
            <a:ext cx="4223659" cy="5521531"/>
          </a:xfrm>
        </p:spPr>
        <p:txBody>
          <a:bodyPr/>
          <a:lstStyle/>
          <a:p>
            <a:pPr lvl="0"/>
            <a:r>
              <a:rPr lang="it-IT" sz="3800" b="1">
                <a:solidFill>
                  <a:srgbClr val="00B0F0"/>
                </a:solidFill>
                <a:latin typeface="Comic Sans MS" pitchFamily="66"/>
              </a:rPr>
              <a:t>I calciatori della </a:t>
            </a:r>
            <a:br>
              <a:rPr lang="it-IT" sz="3800" b="1">
                <a:solidFill>
                  <a:srgbClr val="00B0F0"/>
                </a:solidFill>
                <a:latin typeface="Comic Sans MS" pitchFamily="66"/>
              </a:rPr>
            </a:br>
            <a:r>
              <a:rPr lang="it-IT" sz="3800" b="1">
                <a:solidFill>
                  <a:srgbClr val="00B0F0"/>
                </a:solidFill>
                <a:latin typeface="Comic Sans MS" pitchFamily="66"/>
              </a:rPr>
              <a:t>Federazione calcio Bari in visita all‘Ospedale Pediatrico 'Giovanni XXIII' </a:t>
            </a:r>
            <a:br>
              <a:rPr lang="it-IT" sz="3800" b="1">
                <a:solidFill>
                  <a:srgbClr val="00B0F0"/>
                </a:solidFill>
                <a:latin typeface="Comic Sans MS" pitchFamily="66"/>
              </a:rPr>
            </a:br>
            <a:r>
              <a:rPr lang="it-IT" sz="3800" b="1">
                <a:solidFill>
                  <a:srgbClr val="00B0F0"/>
                </a:solidFill>
                <a:latin typeface="Comic Sans MS" pitchFamily="66"/>
              </a:rPr>
              <a:t>di Bari </a:t>
            </a:r>
            <a:endParaRPr lang="it-IT" sz="3800">
              <a:solidFill>
                <a:srgbClr val="00B0F0"/>
              </a:solidFill>
              <a:latin typeface="Comic Sans MS" pitchFamily="66"/>
            </a:endParaRPr>
          </a:p>
        </p:txBody>
      </p:sp>
      <p:pic>
        <p:nvPicPr>
          <p:cNvPr id="3" name="Segnaposto contenuto 3" descr="http://www.ilikepuglia.it/uploads/15747/i-giocatori-della-fc-bari-in-visita-allospedale-pediatrico-giovanni-xxiii-di-bari--1476289189-medi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99013" y="1332408"/>
            <a:ext cx="6183629" cy="4537463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340" y="4723726"/>
            <a:ext cx="1146145" cy="11461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58920" y="47457"/>
            <a:ext cx="10515600" cy="1325559"/>
          </a:xfrm>
        </p:spPr>
        <p:txBody>
          <a:bodyPr/>
          <a:lstStyle/>
          <a:p>
            <a:pPr lvl="0"/>
            <a:r>
              <a:rPr lang="it-IT" sz="6000" b="1">
                <a:solidFill>
                  <a:srgbClr val="8FAADC"/>
                </a:solidFill>
                <a:effectLst>
                  <a:outerShdw dist="38096" dir="2700000">
                    <a:srgbClr val="000000"/>
                  </a:outerShdw>
                </a:effectLst>
              </a:rPr>
              <a:t>Sottoscrizione del Codice Etico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659"/>
            <a:ext cx="3318421" cy="2488813"/>
          </a:xfrm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93" y="2714625"/>
            <a:ext cx="5524503" cy="41433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80115"/>
            <a:ext cx="3570512" cy="26778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447" y="1373017"/>
            <a:ext cx="2533784" cy="45044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838203" y="780394"/>
            <a:ext cx="10515600" cy="5396569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it-IT" sz="4400" b="1">
                <a:solidFill>
                  <a:srgbClr val="8FAADC"/>
                </a:solidFill>
                <a:latin typeface="Comic Sans MS" pitchFamily="66"/>
              </a:rPr>
              <a:t>Impegno a promuovere e diffondere:</a:t>
            </a:r>
          </a:p>
          <a:p>
            <a:pPr lvl="0">
              <a:lnSpc>
                <a:spcPct val="70000"/>
              </a:lnSpc>
            </a:pPr>
            <a:r>
              <a:rPr lang="it-IT" sz="3200">
                <a:solidFill>
                  <a:srgbClr val="8FAADC"/>
                </a:solidFill>
                <a:latin typeface="Comic Sans MS" pitchFamily="66"/>
              </a:rPr>
              <a:t>Diritto a cure, salute e assistenza</a:t>
            </a:r>
          </a:p>
          <a:p>
            <a:pPr lvl="0">
              <a:lnSpc>
                <a:spcPct val="70000"/>
              </a:lnSpc>
            </a:pPr>
            <a:r>
              <a:rPr lang="it-IT" sz="3200">
                <a:solidFill>
                  <a:srgbClr val="8FAADC"/>
                </a:solidFill>
                <a:latin typeface="Comic Sans MS" pitchFamily="66"/>
              </a:rPr>
              <a:t>Diritto alla propria identità e cultura</a:t>
            </a:r>
          </a:p>
          <a:p>
            <a:pPr lvl="0">
              <a:lnSpc>
                <a:spcPct val="70000"/>
              </a:lnSpc>
            </a:pPr>
            <a:r>
              <a:rPr lang="it-IT" sz="3200">
                <a:solidFill>
                  <a:srgbClr val="8FAADC"/>
                </a:solidFill>
                <a:latin typeface="Comic Sans MS" pitchFamily="66"/>
              </a:rPr>
              <a:t>Diritto all'autosufficienza </a:t>
            </a:r>
          </a:p>
          <a:p>
            <a:pPr lvl="0">
              <a:lnSpc>
                <a:spcPct val="70000"/>
              </a:lnSpc>
            </a:pPr>
            <a:r>
              <a:rPr lang="it-IT" sz="3200">
                <a:solidFill>
                  <a:srgbClr val="8FAADC"/>
                </a:solidFill>
                <a:latin typeface="Comic Sans MS" pitchFamily="66"/>
              </a:rPr>
              <a:t>Partecipazione attiva alla comunità</a:t>
            </a:r>
          </a:p>
          <a:p>
            <a:pPr lvl="0">
              <a:lnSpc>
                <a:spcPct val="70000"/>
              </a:lnSpc>
            </a:pPr>
            <a:r>
              <a:rPr lang="it-IT" sz="3200">
                <a:solidFill>
                  <a:srgbClr val="8FAADC"/>
                </a:solidFill>
                <a:latin typeface="Comic Sans MS" pitchFamily="66"/>
              </a:rPr>
              <a:t>Diritto allo studio e all'istruzione</a:t>
            </a:r>
          </a:p>
          <a:p>
            <a:pPr lvl="0">
              <a:lnSpc>
                <a:spcPct val="70000"/>
              </a:lnSpc>
            </a:pPr>
            <a:r>
              <a:rPr lang="it-IT" sz="3200">
                <a:solidFill>
                  <a:srgbClr val="8FAADC"/>
                </a:solidFill>
                <a:latin typeface="Comic Sans MS" pitchFamily="66"/>
              </a:rPr>
              <a:t>Diritto all'educazione, al rispetto dei diritti umani, della famiglia, della società</a:t>
            </a:r>
          </a:p>
          <a:p>
            <a:pPr lvl="0">
              <a:lnSpc>
                <a:spcPct val="70000"/>
              </a:lnSpc>
            </a:pPr>
            <a:r>
              <a:rPr lang="it-IT" sz="3200">
                <a:solidFill>
                  <a:srgbClr val="8FAADC"/>
                </a:solidFill>
                <a:latin typeface="Comic Sans MS" pitchFamily="66"/>
              </a:rPr>
              <a:t>Diritto alla partecipazione e libertà di pensiero, espressione, associazione</a:t>
            </a:r>
          </a:p>
          <a:p>
            <a:pPr lvl="0">
              <a:lnSpc>
                <a:spcPct val="70000"/>
              </a:lnSpc>
            </a:pPr>
            <a:r>
              <a:rPr lang="it-IT" sz="3200">
                <a:solidFill>
                  <a:srgbClr val="8FAADC"/>
                </a:solidFill>
                <a:latin typeface="Comic Sans MS" pitchFamily="66"/>
              </a:rPr>
              <a:t>Diritto al gioco e alle attività creative</a:t>
            </a:r>
          </a:p>
        </p:txBody>
      </p:sp>
    </p:spTree>
  </p:cSld>
  <p:clrMapOvr>
    <a:masterClrMapping/>
  </p:clrMapOvr>
  <p:transition spd="slow" advClick="0" advTm="4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997528" y="498759"/>
            <a:ext cx="10196949" cy="5678195"/>
          </a:xfrm>
        </p:spPr>
        <p:txBody>
          <a:bodyPr/>
          <a:lstStyle/>
          <a:p>
            <a:pPr marL="0" lvl="0" indent="0" algn="just">
              <a:lnSpc>
                <a:spcPct val="140000"/>
              </a:lnSpc>
              <a:buNone/>
            </a:pPr>
            <a:r>
              <a:rPr lang="it-IT" sz="3700">
                <a:solidFill>
                  <a:srgbClr val="8FAADC"/>
                </a:solidFill>
                <a:latin typeface="Comic Sans MS" pitchFamily="66"/>
              </a:rPr>
              <a:t>Favorisce la collaborazione fra le Associazioni Culturali e di Volontariato, Servizi pubblici, Scuola in Ospedale e Struttura Ospedaliera al fine di promuovere le azioni culturali educative, didattiche e ludiche, orientate a sostenere il percorso di cura all’interno delle strutture ospedaliere. </a:t>
            </a:r>
          </a:p>
        </p:txBody>
      </p:sp>
    </p:spTree>
  </p:cSld>
  <p:clrMapOvr>
    <a:masterClrMapping/>
  </p:clrMapOvr>
  <p:transition spd="slow" advClick="0" advTm="4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145725" y="365129"/>
            <a:ext cx="4208077" cy="1325559"/>
          </a:xfrm>
        </p:spPr>
        <p:txBody>
          <a:bodyPr/>
          <a:lstStyle/>
          <a:p>
            <a:pPr lvl="0"/>
            <a:r>
              <a:rPr lang="it-IT">
                <a:solidFill>
                  <a:srgbClr val="00B0F0"/>
                </a:solidFill>
                <a:latin typeface="Comic Sans MS" pitchFamily="66"/>
              </a:rPr>
              <a:t>VOLANTINO per le famiglie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4047" y="2669307"/>
            <a:ext cx="4968858" cy="3712363"/>
          </a:xfrm>
        </p:spPr>
      </p:pic>
      <p:pic>
        <p:nvPicPr>
          <p:cNvPr id="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>
            <a:off x="857250" y="-105825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838203" y="212835"/>
            <a:ext cx="10515600" cy="5964128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it-IT" sz="3600">
                <a:solidFill>
                  <a:srgbClr val="8FAADC"/>
                </a:solidFill>
                <a:latin typeface="Comic Sans MS" pitchFamily="66"/>
              </a:rPr>
              <a:t>La </a:t>
            </a:r>
            <a:r>
              <a:rPr lang="it-IT" sz="3600" b="1">
                <a:solidFill>
                  <a:srgbClr val="8FAADC"/>
                </a:solidFill>
                <a:latin typeface="Comic Sans MS" pitchFamily="66"/>
              </a:rPr>
              <a:t>scuola</a:t>
            </a:r>
            <a:r>
              <a:rPr lang="it-IT" sz="3600">
                <a:solidFill>
                  <a:srgbClr val="8FAADC"/>
                </a:solidFill>
                <a:latin typeface="Comic Sans MS" pitchFamily="66"/>
              </a:rPr>
              <a:t> partecipa agli eventi promossi dall'ospedale, dando un contributo didattico, attraverso il</a:t>
            </a:r>
            <a:r>
              <a:rPr lang="it-IT" sz="3600" i="1">
                <a:solidFill>
                  <a:srgbClr val="8FAADC"/>
                </a:solidFill>
                <a:latin typeface="Comic Sans MS" pitchFamily="66"/>
              </a:rPr>
              <a:t> </a:t>
            </a:r>
            <a:r>
              <a:rPr lang="it-IT" sz="3600">
                <a:solidFill>
                  <a:srgbClr val="8FAADC"/>
                </a:solidFill>
                <a:latin typeface="Comic Sans MS" pitchFamily="66"/>
              </a:rPr>
              <a:t>lavoro degli alunni, sui diversi temi di volta in volta affrontati ed è parte attiva nel progetto </a:t>
            </a:r>
            <a:r>
              <a:rPr lang="it-IT" sz="3600" b="1">
                <a:solidFill>
                  <a:srgbClr val="8FAADC"/>
                </a:solidFill>
                <a:latin typeface="Comic Sans MS" pitchFamily="66"/>
              </a:rPr>
              <a:t>IN.CON.TRA.RE</a:t>
            </a:r>
            <a:r>
              <a:rPr lang="it-IT" sz="3600">
                <a:solidFill>
                  <a:srgbClr val="8FAADC"/>
                </a:solidFill>
                <a:latin typeface="Comic Sans MS" pitchFamily="66"/>
              </a:rPr>
              <a:t> coordinato dal Dipartimento di Psicologia, insieme alle associazioni operanti nell’ospedale.</a:t>
            </a:r>
          </a:p>
          <a:p>
            <a:pPr lvl="0"/>
            <a:endParaRPr lang="it-IT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548" y="385383"/>
            <a:ext cx="5622663" cy="5791581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523" y="4561493"/>
            <a:ext cx="1537399" cy="15373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2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260" y="62590"/>
            <a:ext cx="11352321" cy="1325559"/>
          </a:xfrm>
        </p:spPr>
        <p:txBody>
          <a:bodyPr anchorCtr="1"/>
          <a:lstStyle/>
          <a:p>
            <a:pPr lvl="0" algn="ctr"/>
            <a:r>
              <a:rPr lang="it-IT" sz="6000">
                <a:solidFill>
                  <a:srgbClr val="2E75B6"/>
                </a:solidFill>
                <a:latin typeface="Comic Sans MS" pitchFamily="66"/>
              </a:rPr>
              <a:t>Azioni collettive partecipate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12" y="4821128"/>
            <a:ext cx="3641259" cy="2036871"/>
          </a:xfrm>
        </p:spPr>
      </p:pic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675" y="1931276"/>
            <a:ext cx="4180746" cy="23505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" y="1388150"/>
            <a:ext cx="4357637" cy="326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831" y="4281787"/>
            <a:ext cx="3661742" cy="20597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183" y="4309612"/>
            <a:ext cx="2945648" cy="18328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6062" y="2509314"/>
            <a:ext cx="3152613" cy="17724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861" y="1232080"/>
            <a:ext cx="1146145" cy="11461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6428" y="274923"/>
            <a:ext cx="1072993" cy="95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 advTm="4000">
    <p:push dir="u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212</Words>
  <Application>Microsoft Office PowerPoint</Application>
  <PresentationFormat>Personalizzato</PresentationFormat>
  <Paragraphs>28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RETE IN.CON.TRA.RE. Integrazione Connessione Trasparenza Relazione</vt:lpstr>
      <vt:lpstr>Presentazione standard di PowerPoint</vt:lpstr>
      <vt:lpstr>Sottoscrizione del Codice Etico</vt:lpstr>
      <vt:lpstr>Presentazione standard di PowerPoint</vt:lpstr>
      <vt:lpstr>Presentazione standard di PowerPoint</vt:lpstr>
      <vt:lpstr>VOLANTINO per le famiglie</vt:lpstr>
      <vt:lpstr>Presentazione standard di PowerPoint</vt:lpstr>
      <vt:lpstr>Presentazione standard di PowerPoint</vt:lpstr>
      <vt:lpstr>Azioni collettive partecipate</vt:lpstr>
      <vt:lpstr>GIORNATE DI DIRITTI DELL’INFANZIA E DELL’ADOLESCENZA</vt:lpstr>
      <vt:lpstr>Presentazione standard di PowerPoint</vt:lpstr>
      <vt:lpstr>Presentazione standard di PowerPoint</vt:lpstr>
      <vt:lpstr>Stagiocando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Accoglienza dei  Braccialetti Rossi</vt:lpstr>
      <vt:lpstr>Progetti europei</vt:lpstr>
      <vt:lpstr>Accoglienza Patch Adams  al Giovanni XXIII</vt:lpstr>
      <vt:lpstr>Oltre ogni limite</vt:lpstr>
      <vt:lpstr>Presentazione standard di PowerPoint</vt:lpstr>
      <vt:lpstr>Sport = salute anche in ospedale</vt:lpstr>
      <vt:lpstr>I calciatori della  Federazione calcio Bari in visita all‘Ospedale Pediatrico 'Giovanni XXIII'  di Bari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IN.CON.TRA.RE. Integrazione Connessione Trasparenza Relazione</dc:title>
  <dc:creator>Pc2</dc:creator>
  <cp:lastModifiedBy>UTENTE</cp:lastModifiedBy>
  <cp:revision>19</cp:revision>
  <dcterms:created xsi:type="dcterms:W3CDTF">2018-03-12T09:48:23Z</dcterms:created>
  <dcterms:modified xsi:type="dcterms:W3CDTF">2019-02-06T08:01:03Z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1782136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